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1" r:id="rId3"/>
    <p:sldId id="257" r:id="rId4"/>
    <p:sldId id="260" r:id="rId5"/>
    <p:sldId id="261" r:id="rId6"/>
    <p:sldId id="262" r:id="rId7"/>
    <p:sldId id="263" r:id="rId8"/>
    <p:sldId id="264" r:id="rId9"/>
    <p:sldId id="265" r:id="rId10"/>
    <p:sldId id="266" r:id="rId11"/>
    <p:sldId id="267" r:id="rId12"/>
    <p:sldId id="268"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68" d="100"/>
          <a:sy n="68" d="100"/>
        </p:scale>
        <p:origin x="600" y="3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5/10/2020</a:t>
            </a:fld>
            <a:endParaRPr lang="en-US" dirty="0"/>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6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5/10/2020</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375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5/10/2020</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993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5/10/2020</a:t>
            </a:fld>
            <a:endParaRPr lang="en-US" dirty="0"/>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741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5/10/2020</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406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5/10/2020</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737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5/10/2020</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103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5/10/2020</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615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5/10/2020</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362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5/10/2020</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128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5/10/2020</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327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5/10/2020</a:t>
            </a:fld>
            <a:endParaRPr lang="en-US" dirty="0"/>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3292892119"/>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7C8E374-938E-43B4-8458-7CFA54E50B3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443"/>
          <a:stretch/>
        </p:blipFill>
        <p:spPr>
          <a:xfrm>
            <a:off x="-6" y="10"/>
            <a:ext cx="12192002" cy="6857990"/>
          </a:xfrm>
          <a:prstGeom prst="rect">
            <a:avLst/>
          </a:prstGeom>
        </p:spPr>
      </p:pic>
      <p:sp>
        <p:nvSpPr>
          <p:cNvPr id="11" name="Rectangle 10">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alpha val="30000"/>
                </a:schemeClr>
              </a:gs>
              <a:gs pos="30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C255AE-20DF-4AED-A3E4-E10C1FAB15AC}"/>
              </a:ext>
            </a:extLst>
          </p:cNvPr>
          <p:cNvSpPr>
            <a:spLocks noGrp="1"/>
          </p:cNvSpPr>
          <p:nvPr>
            <p:ph type="ctrTitle"/>
          </p:nvPr>
        </p:nvSpPr>
        <p:spPr>
          <a:xfrm>
            <a:off x="3163937" y="1043825"/>
            <a:ext cx="8561218" cy="2807208"/>
          </a:xfrm>
        </p:spPr>
        <p:txBody>
          <a:bodyPr anchor="b">
            <a:normAutofit/>
          </a:bodyPr>
          <a:lstStyle/>
          <a:p>
            <a:pPr algn="r"/>
            <a:r>
              <a:rPr lang="en-GB" sz="5400" dirty="0">
                <a:latin typeface="Comic Sans MS" panose="030F0702030302020204" pitchFamily="66" charset="0"/>
              </a:rPr>
              <a:t>Sunday School </a:t>
            </a:r>
            <a:br>
              <a:rPr lang="en-GB" sz="5400" dirty="0">
                <a:latin typeface="Comic Sans MS" panose="030F0702030302020204" pitchFamily="66" charset="0"/>
              </a:rPr>
            </a:br>
            <a:r>
              <a:rPr lang="en-GB" sz="5400" dirty="0">
                <a:latin typeface="Comic Sans MS" panose="030F0702030302020204" pitchFamily="66" charset="0"/>
              </a:rPr>
              <a:t>17</a:t>
            </a:r>
            <a:r>
              <a:rPr lang="en-GB" sz="5400" baseline="30000" dirty="0">
                <a:latin typeface="Comic Sans MS" panose="030F0702030302020204" pitchFamily="66" charset="0"/>
              </a:rPr>
              <a:t>th</a:t>
            </a:r>
            <a:r>
              <a:rPr lang="en-GB" sz="5400" dirty="0">
                <a:latin typeface="Comic Sans MS" panose="030F0702030302020204" pitchFamily="66" charset="0"/>
              </a:rPr>
              <a:t> May </a:t>
            </a:r>
          </a:p>
        </p:txBody>
      </p:sp>
      <p:sp>
        <p:nvSpPr>
          <p:cNvPr id="3" name="Subtitle 2">
            <a:extLst>
              <a:ext uri="{FF2B5EF4-FFF2-40B4-BE49-F238E27FC236}">
                <a16:creationId xmlns:a16="http://schemas.microsoft.com/office/drawing/2014/main" id="{C0823237-FD62-4041-ADC9-E5F042D30117}"/>
              </a:ext>
            </a:extLst>
          </p:cNvPr>
          <p:cNvSpPr>
            <a:spLocks noGrp="1"/>
          </p:cNvSpPr>
          <p:nvPr>
            <p:ph type="subTitle" idx="1"/>
          </p:nvPr>
        </p:nvSpPr>
        <p:spPr>
          <a:xfrm>
            <a:off x="0" y="3968496"/>
            <a:ext cx="11791833" cy="1208141"/>
          </a:xfrm>
        </p:spPr>
        <p:txBody>
          <a:bodyPr>
            <a:normAutofit/>
          </a:bodyPr>
          <a:lstStyle/>
          <a:p>
            <a:pPr algn="r"/>
            <a:r>
              <a:rPr lang="en-GB" b="1" dirty="0">
                <a:latin typeface="Comic Sans MS" panose="030F0702030302020204" pitchFamily="66" charset="0"/>
              </a:rPr>
              <a:t>Being prepared to give up everything for Jesus</a:t>
            </a:r>
          </a:p>
          <a:p>
            <a:pPr algn="r"/>
            <a:r>
              <a:rPr lang="en-GB" b="1" dirty="0">
                <a:latin typeface="Comic Sans MS" panose="030F0702030302020204" pitchFamily="66" charset="0"/>
              </a:rPr>
              <a:t>Matthew 13 v 44-46</a:t>
            </a:r>
          </a:p>
        </p:txBody>
      </p:sp>
    </p:spTree>
    <p:extLst>
      <p:ext uri="{BB962C8B-B14F-4D97-AF65-F5344CB8AC3E}">
        <p14:creationId xmlns:p14="http://schemas.microsoft.com/office/powerpoint/2010/main" val="28180320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7C8E374-938E-43B4-8458-7CFA54E50B3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443"/>
          <a:stretch/>
        </p:blipFill>
        <p:spPr>
          <a:xfrm>
            <a:off x="0" y="10"/>
            <a:ext cx="12192002" cy="6857990"/>
          </a:xfrm>
          <a:prstGeom prst="rect">
            <a:avLst/>
          </a:prstGeom>
        </p:spPr>
      </p:pic>
      <p:sp>
        <p:nvSpPr>
          <p:cNvPr id="11" name="Rectangle 10">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alpha val="30000"/>
                </a:schemeClr>
              </a:gs>
              <a:gs pos="30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C255AE-20DF-4AED-A3E4-E10C1FAB15AC}"/>
              </a:ext>
            </a:extLst>
          </p:cNvPr>
          <p:cNvSpPr>
            <a:spLocks noGrp="1"/>
          </p:cNvSpPr>
          <p:nvPr>
            <p:ph type="ctrTitle"/>
          </p:nvPr>
        </p:nvSpPr>
        <p:spPr>
          <a:xfrm>
            <a:off x="-4" y="1728899"/>
            <a:ext cx="12191999" cy="2063337"/>
          </a:xfrm>
        </p:spPr>
        <p:txBody>
          <a:bodyPr anchor="b">
            <a:normAutofit fontScale="90000"/>
          </a:bodyPr>
          <a:lstStyle/>
          <a:p>
            <a:br>
              <a:rPr lang="en-GB" sz="5400" dirty="0">
                <a:latin typeface="Comic Sans MS" panose="030F0702030302020204" pitchFamily="66" charset="0"/>
              </a:rPr>
            </a:br>
            <a:br>
              <a:rPr lang="en-GB" sz="5400" dirty="0">
                <a:latin typeface="Comic Sans MS" panose="030F0702030302020204" pitchFamily="66" charset="0"/>
              </a:rPr>
            </a:br>
            <a:endParaRPr lang="en-GB" sz="5400" dirty="0">
              <a:latin typeface="Comic Sans MS" panose="030F0702030302020204" pitchFamily="66" charset="0"/>
            </a:endParaRPr>
          </a:p>
        </p:txBody>
      </p:sp>
      <p:sp>
        <p:nvSpPr>
          <p:cNvPr id="5" name="TextBox 4">
            <a:extLst>
              <a:ext uri="{FF2B5EF4-FFF2-40B4-BE49-F238E27FC236}">
                <a16:creationId xmlns:a16="http://schemas.microsoft.com/office/drawing/2014/main" id="{C90B0B8D-2635-4E23-A365-27D7FD612984}"/>
              </a:ext>
            </a:extLst>
          </p:cNvPr>
          <p:cNvSpPr txBox="1"/>
          <p:nvPr/>
        </p:nvSpPr>
        <p:spPr>
          <a:xfrm>
            <a:off x="5121762" y="5099323"/>
            <a:ext cx="240772" cy="369332"/>
          </a:xfrm>
          <a:prstGeom prst="rect">
            <a:avLst/>
          </a:prstGeom>
          <a:noFill/>
        </p:spPr>
        <p:txBody>
          <a:bodyPr wrap="none" rtlCol="0">
            <a:spAutoFit/>
          </a:bodyPr>
          <a:lstStyle/>
          <a:p>
            <a:r>
              <a:rPr lang="en-GB" dirty="0"/>
              <a:t>`</a:t>
            </a:r>
          </a:p>
        </p:txBody>
      </p:sp>
      <p:sp>
        <p:nvSpPr>
          <p:cNvPr id="6" name="Flowchart: Process 5">
            <a:extLst>
              <a:ext uri="{FF2B5EF4-FFF2-40B4-BE49-F238E27FC236}">
                <a16:creationId xmlns:a16="http://schemas.microsoft.com/office/drawing/2014/main" id="{3BC070C5-7E93-4C3F-8785-65C9A321ABEA}"/>
              </a:ext>
            </a:extLst>
          </p:cNvPr>
          <p:cNvSpPr/>
          <p:nvPr/>
        </p:nvSpPr>
        <p:spPr>
          <a:xfrm>
            <a:off x="3124662" y="1955031"/>
            <a:ext cx="3960531" cy="2746005"/>
          </a:xfrm>
          <a:prstGeom prst="flowChart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omic Sans MS" panose="030F0702030302020204" pitchFamily="66" charset="0"/>
              </a:rPr>
              <a:t>Why do you think it was hard?</a:t>
            </a:r>
          </a:p>
        </p:txBody>
      </p:sp>
      <p:sp>
        <p:nvSpPr>
          <p:cNvPr id="7" name="Smiley Face 6">
            <a:extLst>
              <a:ext uri="{FF2B5EF4-FFF2-40B4-BE49-F238E27FC236}">
                <a16:creationId xmlns:a16="http://schemas.microsoft.com/office/drawing/2014/main" id="{0ADC14AF-515E-4BA7-8996-6623056D6EF9}"/>
              </a:ext>
            </a:extLst>
          </p:cNvPr>
          <p:cNvSpPr/>
          <p:nvPr/>
        </p:nvSpPr>
        <p:spPr>
          <a:xfrm>
            <a:off x="6629152" y="2574901"/>
            <a:ext cx="3870773" cy="3506135"/>
          </a:xfrm>
          <a:prstGeom prst="smileyFac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Comic Sans MS" panose="030F0702030302020204" pitchFamily="66" charset="0"/>
            </a:endParaRPr>
          </a:p>
          <a:p>
            <a:pPr algn="ctr"/>
            <a:r>
              <a:rPr lang="en-GB" sz="2800" dirty="0">
                <a:latin typeface="Comic Sans MS" panose="030F0702030302020204" pitchFamily="66" charset="0"/>
              </a:rPr>
              <a:t>Why was it easy?</a:t>
            </a:r>
          </a:p>
        </p:txBody>
      </p:sp>
      <p:sp>
        <p:nvSpPr>
          <p:cNvPr id="10" name="Heart 9">
            <a:extLst>
              <a:ext uri="{FF2B5EF4-FFF2-40B4-BE49-F238E27FC236}">
                <a16:creationId xmlns:a16="http://schemas.microsoft.com/office/drawing/2014/main" id="{AE765918-0A69-49A5-9387-27CABC23BC0B}"/>
              </a:ext>
            </a:extLst>
          </p:cNvPr>
          <p:cNvSpPr/>
          <p:nvPr/>
        </p:nvSpPr>
        <p:spPr>
          <a:xfrm>
            <a:off x="930180" y="164086"/>
            <a:ext cx="10732627" cy="6529827"/>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latin typeface="Comic Sans MS" panose="030F0702030302020204" pitchFamily="66" charset="0"/>
            </a:endParaRPr>
          </a:p>
          <a:p>
            <a:pPr algn="ctr"/>
            <a:r>
              <a:rPr lang="en-GB" sz="2400" dirty="0">
                <a:latin typeface="Comic Sans MS" panose="030F0702030302020204" pitchFamily="66" charset="0"/>
              </a:rPr>
              <a:t>I got something far more precious than my lovely house, my garden which I’d just spent </a:t>
            </a:r>
          </a:p>
          <a:p>
            <a:pPr algn="ctr"/>
            <a:r>
              <a:rPr lang="en-GB" sz="2400" dirty="0">
                <a:latin typeface="Comic Sans MS" panose="030F0702030302020204" pitchFamily="66" charset="0"/>
              </a:rPr>
              <a:t>9 months creating, my friends close by, my church, my job I loved. I had to give all these things up.</a:t>
            </a:r>
          </a:p>
          <a:p>
            <a:pPr algn="ctr"/>
            <a:endParaRPr lang="en-GB" sz="2400" dirty="0">
              <a:latin typeface="Comic Sans MS" panose="030F0702030302020204" pitchFamily="66" charset="0"/>
            </a:endParaRPr>
          </a:p>
          <a:p>
            <a:pPr algn="ctr"/>
            <a:r>
              <a:rPr lang="en-GB" sz="2400" dirty="0">
                <a:latin typeface="Comic Sans MS" panose="030F0702030302020204" pitchFamily="66" charset="0"/>
              </a:rPr>
              <a:t>I got married to the person I loved – this was the beginning of the rest of my life.</a:t>
            </a:r>
          </a:p>
          <a:p>
            <a:pPr algn="ctr"/>
            <a:r>
              <a:rPr lang="en-GB" sz="2400" dirty="0">
                <a:latin typeface="Comic Sans MS" panose="030F0702030302020204" pitchFamily="66" charset="0"/>
              </a:rPr>
              <a:t>I got something so precious,</a:t>
            </a:r>
          </a:p>
          <a:p>
            <a:pPr algn="ctr"/>
            <a:r>
              <a:rPr lang="en-GB" sz="2400" dirty="0">
                <a:latin typeface="Comic Sans MS" panose="030F0702030302020204" pitchFamily="66" charset="0"/>
              </a:rPr>
              <a:t> it was worth what I had to give up. </a:t>
            </a:r>
          </a:p>
        </p:txBody>
      </p:sp>
    </p:spTree>
    <p:extLst>
      <p:ext uri="{BB962C8B-B14F-4D97-AF65-F5344CB8AC3E}">
        <p14:creationId xmlns:p14="http://schemas.microsoft.com/office/powerpoint/2010/main" val="14746614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80">
                                          <p:stCondLst>
                                            <p:cond delay="0"/>
                                          </p:stCondLst>
                                        </p:cTn>
                                        <p:tgtEl>
                                          <p:spTgt spid="6"/>
                                        </p:tgtEl>
                                      </p:cBhvr>
                                    </p:animEffect>
                                    <p:anim calcmode="lin" valueType="num">
                                      <p:cBhvr>
                                        <p:cTn id="17"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2" dur="26">
                                          <p:stCondLst>
                                            <p:cond delay="650"/>
                                          </p:stCondLst>
                                        </p:cTn>
                                        <p:tgtEl>
                                          <p:spTgt spid="6"/>
                                        </p:tgtEl>
                                      </p:cBhvr>
                                      <p:to x="100000" y="60000"/>
                                    </p:animScale>
                                    <p:animScale>
                                      <p:cBhvr>
                                        <p:cTn id="23" dur="166" decel="50000">
                                          <p:stCondLst>
                                            <p:cond delay="676"/>
                                          </p:stCondLst>
                                        </p:cTn>
                                        <p:tgtEl>
                                          <p:spTgt spid="6"/>
                                        </p:tgtEl>
                                      </p:cBhvr>
                                      <p:to x="100000" y="100000"/>
                                    </p:animScale>
                                    <p:animScale>
                                      <p:cBhvr>
                                        <p:cTn id="24" dur="26">
                                          <p:stCondLst>
                                            <p:cond delay="1312"/>
                                          </p:stCondLst>
                                        </p:cTn>
                                        <p:tgtEl>
                                          <p:spTgt spid="6"/>
                                        </p:tgtEl>
                                      </p:cBhvr>
                                      <p:to x="100000" y="80000"/>
                                    </p:animScale>
                                    <p:animScale>
                                      <p:cBhvr>
                                        <p:cTn id="25" dur="166" decel="50000">
                                          <p:stCondLst>
                                            <p:cond delay="1338"/>
                                          </p:stCondLst>
                                        </p:cTn>
                                        <p:tgtEl>
                                          <p:spTgt spid="6"/>
                                        </p:tgtEl>
                                      </p:cBhvr>
                                      <p:to x="100000" y="100000"/>
                                    </p:animScale>
                                    <p:animScale>
                                      <p:cBhvr>
                                        <p:cTn id="26" dur="26">
                                          <p:stCondLst>
                                            <p:cond delay="1642"/>
                                          </p:stCondLst>
                                        </p:cTn>
                                        <p:tgtEl>
                                          <p:spTgt spid="6"/>
                                        </p:tgtEl>
                                      </p:cBhvr>
                                      <p:to x="100000" y="90000"/>
                                    </p:animScale>
                                    <p:animScale>
                                      <p:cBhvr>
                                        <p:cTn id="27" dur="166" decel="50000">
                                          <p:stCondLst>
                                            <p:cond delay="1668"/>
                                          </p:stCondLst>
                                        </p:cTn>
                                        <p:tgtEl>
                                          <p:spTgt spid="6"/>
                                        </p:tgtEl>
                                      </p:cBhvr>
                                      <p:to x="100000" y="100000"/>
                                    </p:animScale>
                                    <p:animScale>
                                      <p:cBhvr>
                                        <p:cTn id="28" dur="26">
                                          <p:stCondLst>
                                            <p:cond delay="1808"/>
                                          </p:stCondLst>
                                        </p:cTn>
                                        <p:tgtEl>
                                          <p:spTgt spid="6"/>
                                        </p:tgtEl>
                                      </p:cBhvr>
                                      <p:to x="100000" y="95000"/>
                                    </p:animScale>
                                    <p:animScale>
                                      <p:cBhvr>
                                        <p:cTn id="29" dur="166" decel="50000">
                                          <p:stCondLst>
                                            <p:cond delay="1834"/>
                                          </p:stCondLst>
                                        </p:cTn>
                                        <p:tgtEl>
                                          <p:spTgt spid="6"/>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p:cTn id="44" repeatCount="indefinite" fill="hold" display="0">
                  <p:stCondLst>
                    <p:cond delay="indefinite"/>
                  </p:stCondLst>
                </p:cTn>
                <p:tgtEl>
                  <p:spTgt spid="4"/>
                </p:tgtEl>
              </p:cMediaNode>
            </p:video>
          </p:childTnLst>
        </p:cTn>
      </p:par>
    </p:tnLst>
    <p:bldLst>
      <p:bldP spid="2" grpId="0"/>
      <p:bldP spid="6" grpId="0" animBg="1"/>
      <p:bldP spid="7"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7C8E374-938E-43B4-8458-7CFA54E50B3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443"/>
          <a:stretch/>
        </p:blipFill>
        <p:spPr>
          <a:xfrm>
            <a:off x="0" y="10"/>
            <a:ext cx="12192002" cy="6857990"/>
          </a:xfrm>
          <a:prstGeom prst="rect">
            <a:avLst/>
          </a:prstGeom>
        </p:spPr>
      </p:pic>
      <p:sp>
        <p:nvSpPr>
          <p:cNvPr id="11" name="Rectangle 10">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alpha val="30000"/>
                </a:schemeClr>
              </a:gs>
              <a:gs pos="30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C255AE-20DF-4AED-A3E4-E10C1FAB15AC}"/>
              </a:ext>
            </a:extLst>
          </p:cNvPr>
          <p:cNvSpPr>
            <a:spLocks noGrp="1"/>
          </p:cNvSpPr>
          <p:nvPr>
            <p:ph type="ctrTitle"/>
          </p:nvPr>
        </p:nvSpPr>
        <p:spPr>
          <a:xfrm>
            <a:off x="1538959" y="4081541"/>
            <a:ext cx="12191999" cy="2675483"/>
          </a:xfrm>
        </p:spPr>
        <p:txBody>
          <a:bodyPr anchor="b">
            <a:normAutofit fontScale="90000"/>
          </a:bodyPr>
          <a:lstStyle/>
          <a:p>
            <a:r>
              <a:rPr lang="en-GB" sz="5400" dirty="0">
                <a:latin typeface="Comic Sans MS" panose="030F0702030302020204" pitchFamily="66" charset="0"/>
              </a:rPr>
              <a:t>Think….</a:t>
            </a:r>
            <a:br>
              <a:rPr lang="en-GB" sz="5400" dirty="0">
                <a:latin typeface="Comic Sans MS" panose="030F0702030302020204" pitchFamily="66" charset="0"/>
              </a:rPr>
            </a:br>
            <a:r>
              <a:rPr lang="en-GB" sz="5400" dirty="0">
                <a:latin typeface="Comic Sans MS" panose="030F0702030302020204" pitchFamily="66" charset="0"/>
              </a:rPr>
              <a:t>Are you willing to give </a:t>
            </a:r>
            <a:br>
              <a:rPr lang="en-GB" sz="5400" dirty="0">
                <a:latin typeface="Comic Sans MS" panose="030F0702030302020204" pitchFamily="66" charset="0"/>
              </a:rPr>
            </a:br>
            <a:r>
              <a:rPr lang="en-GB" sz="5400" dirty="0">
                <a:latin typeface="Comic Sans MS" panose="030F0702030302020204" pitchFamily="66" charset="0"/>
              </a:rPr>
              <a:t>everything up </a:t>
            </a:r>
            <a:br>
              <a:rPr lang="en-GB" sz="5400" dirty="0">
                <a:latin typeface="Comic Sans MS" panose="030F0702030302020204" pitchFamily="66" charset="0"/>
              </a:rPr>
            </a:br>
            <a:r>
              <a:rPr lang="en-GB" sz="5400" dirty="0">
                <a:latin typeface="Comic Sans MS" panose="030F0702030302020204" pitchFamily="66" charset="0"/>
              </a:rPr>
              <a:t>to </a:t>
            </a:r>
            <a:br>
              <a:rPr lang="en-GB" sz="5400" dirty="0">
                <a:latin typeface="Comic Sans MS" panose="030F0702030302020204" pitchFamily="66" charset="0"/>
              </a:rPr>
            </a:br>
            <a:r>
              <a:rPr lang="en-GB" sz="5400" dirty="0">
                <a:latin typeface="Comic Sans MS" panose="030F0702030302020204" pitchFamily="66" charset="0"/>
              </a:rPr>
              <a:t>follow Jesus? </a:t>
            </a:r>
            <a:br>
              <a:rPr lang="en-GB" sz="5400" dirty="0">
                <a:latin typeface="Comic Sans MS" panose="030F0702030302020204" pitchFamily="66" charset="0"/>
              </a:rPr>
            </a:br>
            <a:br>
              <a:rPr lang="en-GB" sz="5400" dirty="0">
                <a:latin typeface="Comic Sans MS" panose="030F0702030302020204" pitchFamily="66" charset="0"/>
              </a:rPr>
            </a:br>
            <a:r>
              <a:rPr lang="en-GB" sz="5400" dirty="0">
                <a:latin typeface="Comic Sans MS" panose="030F0702030302020204" pitchFamily="66" charset="0"/>
              </a:rPr>
              <a:t>Am I?</a:t>
            </a:r>
            <a:br>
              <a:rPr lang="en-GB" sz="5400" dirty="0">
                <a:latin typeface="Comic Sans MS" panose="030F0702030302020204" pitchFamily="66" charset="0"/>
              </a:rPr>
            </a:br>
            <a:br>
              <a:rPr lang="en-GB" sz="5400" dirty="0">
                <a:latin typeface="Comic Sans MS" panose="030F0702030302020204" pitchFamily="66" charset="0"/>
              </a:rPr>
            </a:br>
            <a:endParaRPr lang="en-GB" sz="5400" dirty="0">
              <a:latin typeface="Comic Sans MS" panose="030F0702030302020204" pitchFamily="66" charset="0"/>
            </a:endParaRPr>
          </a:p>
        </p:txBody>
      </p:sp>
    </p:spTree>
    <p:extLst>
      <p:ext uri="{BB962C8B-B14F-4D97-AF65-F5344CB8AC3E}">
        <p14:creationId xmlns:p14="http://schemas.microsoft.com/office/powerpoint/2010/main" val="214154029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p:cTn id="12" repeatCount="indefinite" fill="hold" display="0">
                  <p:stCondLst>
                    <p:cond delay="indefinite"/>
                  </p:stCondLst>
                </p:cTn>
                <p:tgtEl>
                  <p:spTgt spid="4"/>
                </p:tgtEl>
              </p:cMediaNode>
            </p:vide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7C8E374-938E-43B4-8458-7CFA54E50B3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443"/>
          <a:stretch/>
        </p:blipFill>
        <p:spPr>
          <a:xfrm>
            <a:off x="-7" y="100976"/>
            <a:ext cx="12192002" cy="6857990"/>
          </a:xfrm>
          <a:prstGeom prst="rect">
            <a:avLst/>
          </a:prstGeom>
        </p:spPr>
      </p:pic>
      <p:sp>
        <p:nvSpPr>
          <p:cNvPr id="11" name="Rectangle 10">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alpha val="30000"/>
                </a:schemeClr>
              </a:gs>
              <a:gs pos="30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C255AE-20DF-4AED-A3E4-E10C1FAB15AC}"/>
              </a:ext>
            </a:extLst>
          </p:cNvPr>
          <p:cNvSpPr>
            <a:spLocks noGrp="1"/>
          </p:cNvSpPr>
          <p:nvPr>
            <p:ph type="ctrTitle"/>
          </p:nvPr>
        </p:nvSpPr>
        <p:spPr>
          <a:xfrm>
            <a:off x="-56102" y="3429000"/>
            <a:ext cx="12191999" cy="2675483"/>
          </a:xfrm>
        </p:spPr>
        <p:txBody>
          <a:bodyPr anchor="b">
            <a:normAutofit/>
          </a:bodyPr>
          <a:lstStyle/>
          <a:p>
            <a:br>
              <a:rPr lang="en-GB" sz="5400" dirty="0">
                <a:latin typeface="Comic Sans MS" panose="030F0702030302020204" pitchFamily="66" charset="0"/>
              </a:rPr>
            </a:br>
            <a:endParaRPr lang="en-GB" sz="5400" dirty="0">
              <a:latin typeface="Comic Sans MS" panose="030F0702030302020204" pitchFamily="66" charset="0"/>
            </a:endParaRPr>
          </a:p>
        </p:txBody>
      </p:sp>
      <p:sp>
        <p:nvSpPr>
          <p:cNvPr id="5" name="TextBox 4">
            <a:extLst>
              <a:ext uri="{FF2B5EF4-FFF2-40B4-BE49-F238E27FC236}">
                <a16:creationId xmlns:a16="http://schemas.microsoft.com/office/drawing/2014/main" id="{332D9223-8FCA-42E6-A809-3CB795B6C3F2}"/>
              </a:ext>
            </a:extLst>
          </p:cNvPr>
          <p:cNvSpPr txBox="1"/>
          <p:nvPr/>
        </p:nvSpPr>
        <p:spPr>
          <a:xfrm>
            <a:off x="4465413" y="1949664"/>
            <a:ext cx="7292760" cy="4524315"/>
          </a:xfrm>
          <a:prstGeom prst="rect">
            <a:avLst/>
          </a:prstGeom>
          <a:noFill/>
        </p:spPr>
        <p:txBody>
          <a:bodyPr wrap="square" rtlCol="0">
            <a:spAutoFit/>
          </a:bodyPr>
          <a:lstStyle/>
          <a:p>
            <a:pPr algn="r"/>
            <a:r>
              <a:rPr lang="en-GB" sz="3600" dirty="0">
                <a:latin typeface="Comic Sans MS" panose="030F0702030302020204" pitchFamily="66" charset="0"/>
              </a:rPr>
              <a:t>You gain something far more precious and Jesus gives you far more in return.  </a:t>
            </a:r>
          </a:p>
          <a:p>
            <a:pPr algn="r"/>
            <a:endParaRPr lang="en-GB" sz="3600" dirty="0">
              <a:latin typeface="Comic Sans MS" panose="030F0702030302020204" pitchFamily="66" charset="0"/>
            </a:endParaRPr>
          </a:p>
          <a:p>
            <a:pPr algn="r"/>
            <a:r>
              <a:rPr lang="en-GB" sz="3600" dirty="0">
                <a:latin typeface="Comic Sans MS" panose="030F0702030302020204" pitchFamily="66" charset="0"/>
              </a:rPr>
              <a:t>That something is life with Jesus and all he offers and promises including eternal life in heaven – the kingdom of God.</a:t>
            </a:r>
            <a:endParaRPr lang="en-GB" sz="3600" dirty="0"/>
          </a:p>
        </p:txBody>
      </p:sp>
    </p:spTree>
    <p:extLst>
      <p:ext uri="{BB962C8B-B14F-4D97-AF65-F5344CB8AC3E}">
        <p14:creationId xmlns:p14="http://schemas.microsoft.com/office/powerpoint/2010/main" val="383903794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p:cTn id="12" repeatCount="indefinite" fill="hold" display="0">
                  <p:stCondLst>
                    <p:cond delay="indefinite"/>
                  </p:stCondLst>
                </p:cTn>
                <p:tgtEl>
                  <p:spTgt spid="4"/>
                </p:tgtEl>
              </p:cMediaNode>
            </p:vide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7C8E374-938E-43B4-8458-7CFA54E50B3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443"/>
          <a:stretch/>
        </p:blipFill>
        <p:spPr>
          <a:xfrm>
            <a:off x="-7" y="100976"/>
            <a:ext cx="12192002" cy="6857990"/>
          </a:xfrm>
          <a:prstGeom prst="rect">
            <a:avLst/>
          </a:prstGeom>
        </p:spPr>
      </p:pic>
      <p:sp>
        <p:nvSpPr>
          <p:cNvPr id="11" name="Rectangle 10">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alpha val="30000"/>
                </a:schemeClr>
              </a:gs>
              <a:gs pos="30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C255AE-20DF-4AED-A3E4-E10C1FAB15AC}"/>
              </a:ext>
            </a:extLst>
          </p:cNvPr>
          <p:cNvSpPr>
            <a:spLocks noGrp="1"/>
          </p:cNvSpPr>
          <p:nvPr>
            <p:ph type="ctrTitle"/>
          </p:nvPr>
        </p:nvSpPr>
        <p:spPr>
          <a:xfrm>
            <a:off x="-56102" y="3429000"/>
            <a:ext cx="12191999" cy="2675483"/>
          </a:xfrm>
        </p:spPr>
        <p:txBody>
          <a:bodyPr anchor="b">
            <a:normAutofit/>
          </a:bodyPr>
          <a:lstStyle/>
          <a:p>
            <a:br>
              <a:rPr lang="en-GB" sz="5400" dirty="0">
                <a:latin typeface="Comic Sans MS" panose="030F0702030302020204" pitchFamily="66" charset="0"/>
              </a:rPr>
            </a:br>
            <a:endParaRPr lang="en-GB" sz="5400" dirty="0">
              <a:latin typeface="Comic Sans MS" panose="030F0702030302020204" pitchFamily="66" charset="0"/>
            </a:endParaRPr>
          </a:p>
        </p:txBody>
      </p:sp>
      <p:sp>
        <p:nvSpPr>
          <p:cNvPr id="5" name="TextBox 4">
            <a:extLst>
              <a:ext uri="{FF2B5EF4-FFF2-40B4-BE49-F238E27FC236}">
                <a16:creationId xmlns:a16="http://schemas.microsoft.com/office/drawing/2014/main" id="{332D9223-8FCA-42E6-A809-3CB795B6C3F2}"/>
              </a:ext>
            </a:extLst>
          </p:cNvPr>
          <p:cNvSpPr txBox="1"/>
          <p:nvPr/>
        </p:nvSpPr>
        <p:spPr>
          <a:xfrm>
            <a:off x="4465413" y="1949664"/>
            <a:ext cx="2743200" cy="3139321"/>
          </a:xfrm>
          <a:prstGeom prst="rect">
            <a:avLst/>
          </a:prstGeom>
          <a:noFill/>
        </p:spPr>
        <p:txBody>
          <a:bodyPr wrap="square" rtlCol="0">
            <a:spAutoFit/>
          </a:bodyPr>
          <a:lstStyle/>
          <a:p>
            <a:pPr algn="ctr"/>
            <a:r>
              <a:rPr lang="en-GB" sz="6600" dirty="0">
                <a:latin typeface="Comic Sans MS" panose="030F0702030302020204" pitchFamily="66" charset="0"/>
              </a:rPr>
              <a:t>Craft</a:t>
            </a:r>
          </a:p>
          <a:p>
            <a:pPr algn="ctr"/>
            <a:endParaRPr lang="en-GB" sz="6600" dirty="0">
              <a:latin typeface="Comic Sans MS" panose="030F0702030302020204" pitchFamily="66" charset="0"/>
            </a:endParaRPr>
          </a:p>
          <a:p>
            <a:pPr algn="ctr"/>
            <a:r>
              <a:rPr lang="en-GB" sz="6600" dirty="0">
                <a:latin typeface="Comic Sans MS" panose="030F0702030302020204" pitchFamily="66" charset="0"/>
              </a:rPr>
              <a:t>Pray</a:t>
            </a:r>
            <a:endParaRPr lang="en-GB" sz="6600" dirty="0"/>
          </a:p>
        </p:txBody>
      </p:sp>
    </p:spTree>
    <p:extLst>
      <p:ext uri="{BB962C8B-B14F-4D97-AF65-F5344CB8AC3E}">
        <p14:creationId xmlns:p14="http://schemas.microsoft.com/office/powerpoint/2010/main" val="56601044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p:cTn id="12" repeatCount="indefinite" fill="hold" display="0">
                  <p:stCondLst>
                    <p:cond delay="indefinite"/>
                  </p:stCondLst>
                </p:cTn>
                <p:tgtEl>
                  <p:spTgt spid="4"/>
                </p:tgtEl>
              </p:cMediaNode>
            </p:vide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7C8E374-938E-43B4-8458-7CFA54E50B3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443"/>
          <a:stretch/>
        </p:blipFill>
        <p:spPr>
          <a:xfrm>
            <a:off x="-3" y="0"/>
            <a:ext cx="12192002" cy="6857990"/>
          </a:xfrm>
          <a:prstGeom prst="rect">
            <a:avLst/>
          </a:prstGeom>
        </p:spPr>
      </p:pic>
      <p:sp>
        <p:nvSpPr>
          <p:cNvPr id="11" name="Rectangle 10">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alpha val="30000"/>
                </a:schemeClr>
              </a:gs>
              <a:gs pos="30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C255AE-20DF-4AED-A3E4-E10C1FAB15AC}"/>
              </a:ext>
            </a:extLst>
          </p:cNvPr>
          <p:cNvSpPr>
            <a:spLocks noGrp="1"/>
          </p:cNvSpPr>
          <p:nvPr>
            <p:ph type="ctrTitle"/>
          </p:nvPr>
        </p:nvSpPr>
        <p:spPr>
          <a:xfrm>
            <a:off x="1" y="2076031"/>
            <a:ext cx="12191999" cy="2807208"/>
          </a:xfrm>
        </p:spPr>
        <p:txBody>
          <a:bodyPr anchor="b">
            <a:normAutofit fontScale="90000"/>
          </a:bodyPr>
          <a:lstStyle/>
          <a:p>
            <a:r>
              <a:rPr lang="en-GB" sz="5400" dirty="0">
                <a:latin typeface="Comic Sans MS" panose="030F0702030302020204" pitchFamily="66" charset="0"/>
              </a:rPr>
              <a:t>Go and get a bible</a:t>
            </a:r>
            <a:br>
              <a:rPr lang="en-GB" sz="5400" dirty="0">
                <a:latin typeface="Comic Sans MS" panose="030F0702030302020204" pitchFamily="66" charset="0"/>
              </a:rPr>
            </a:br>
            <a:r>
              <a:rPr lang="en-GB" sz="5400" dirty="0">
                <a:latin typeface="Comic Sans MS" panose="030F0702030302020204" pitchFamily="66" charset="0"/>
              </a:rPr>
              <a:t>plus</a:t>
            </a:r>
            <a:br>
              <a:rPr lang="en-GB" sz="5400" dirty="0">
                <a:latin typeface="Comic Sans MS" panose="030F0702030302020204" pitchFamily="66" charset="0"/>
              </a:rPr>
            </a:br>
            <a:r>
              <a:rPr lang="en-GB" sz="5400" dirty="0">
                <a:latin typeface="Comic Sans MS" panose="030F0702030302020204" pitchFamily="66" charset="0"/>
              </a:rPr>
              <a:t>a piece of paper &amp; a pen/pencil</a:t>
            </a:r>
            <a:br>
              <a:rPr lang="en-GB" sz="5400" dirty="0">
                <a:latin typeface="Comic Sans MS" panose="030F0702030302020204" pitchFamily="66" charset="0"/>
              </a:rPr>
            </a:br>
            <a:br>
              <a:rPr lang="en-GB" sz="5400" dirty="0">
                <a:latin typeface="Comic Sans MS" panose="030F0702030302020204" pitchFamily="66" charset="0"/>
              </a:rPr>
            </a:br>
            <a:endParaRPr lang="en-GB" sz="5400" dirty="0">
              <a:latin typeface="Comic Sans MS" panose="030F0702030302020204" pitchFamily="66" charset="0"/>
            </a:endParaRPr>
          </a:p>
        </p:txBody>
      </p:sp>
    </p:spTree>
    <p:extLst>
      <p:ext uri="{BB962C8B-B14F-4D97-AF65-F5344CB8AC3E}">
        <p14:creationId xmlns:p14="http://schemas.microsoft.com/office/powerpoint/2010/main" val="292413962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7C8E374-938E-43B4-8458-7CFA54E50B3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443"/>
          <a:stretch/>
        </p:blipFill>
        <p:spPr>
          <a:xfrm>
            <a:off x="-3" y="0"/>
            <a:ext cx="12192002" cy="6857990"/>
          </a:xfrm>
          <a:prstGeom prst="rect">
            <a:avLst/>
          </a:prstGeom>
        </p:spPr>
      </p:pic>
      <p:sp>
        <p:nvSpPr>
          <p:cNvPr id="11" name="Rectangle 10">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alpha val="30000"/>
                </a:schemeClr>
              </a:gs>
              <a:gs pos="30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C255AE-20DF-4AED-A3E4-E10C1FAB15AC}"/>
              </a:ext>
            </a:extLst>
          </p:cNvPr>
          <p:cNvSpPr>
            <a:spLocks noGrp="1"/>
          </p:cNvSpPr>
          <p:nvPr>
            <p:ph type="ctrTitle"/>
          </p:nvPr>
        </p:nvSpPr>
        <p:spPr>
          <a:xfrm>
            <a:off x="56098" y="1677735"/>
            <a:ext cx="12191999" cy="2807208"/>
          </a:xfrm>
        </p:spPr>
        <p:txBody>
          <a:bodyPr anchor="b">
            <a:normAutofit fontScale="90000"/>
          </a:bodyPr>
          <a:lstStyle/>
          <a:p>
            <a:r>
              <a:rPr lang="en-GB" sz="5400" dirty="0">
                <a:latin typeface="Comic Sans MS" panose="030F0702030302020204" pitchFamily="66" charset="0"/>
              </a:rPr>
              <a:t>Precious stones/gems</a:t>
            </a:r>
            <a:br>
              <a:rPr lang="en-GB" sz="5400" dirty="0">
                <a:latin typeface="Comic Sans MS" panose="030F0702030302020204" pitchFamily="66" charset="0"/>
              </a:rPr>
            </a:br>
            <a:br>
              <a:rPr lang="en-GB" sz="5400" dirty="0">
                <a:latin typeface="Comic Sans MS" panose="030F0702030302020204" pitchFamily="66" charset="0"/>
              </a:rPr>
            </a:br>
            <a:r>
              <a:rPr lang="en-GB" sz="5400" dirty="0">
                <a:latin typeface="Comic Sans MS" panose="030F0702030302020204" pitchFamily="66" charset="0"/>
              </a:rPr>
              <a:t>bit like hangman…</a:t>
            </a:r>
            <a:br>
              <a:rPr lang="en-GB" sz="5400" dirty="0">
                <a:latin typeface="Comic Sans MS" panose="030F0702030302020204" pitchFamily="66" charset="0"/>
              </a:rPr>
            </a:br>
            <a:r>
              <a:rPr lang="en-GB" sz="5400" dirty="0">
                <a:latin typeface="Comic Sans MS" panose="030F0702030302020204" pitchFamily="66" charset="0"/>
              </a:rPr>
              <a:t>guess the precious stone </a:t>
            </a:r>
            <a:br>
              <a:rPr lang="en-GB" sz="5400" dirty="0">
                <a:latin typeface="Comic Sans MS" panose="030F0702030302020204" pitchFamily="66" charset="0"/>
              </a:rPr>
            </a:br>
            <a:r>
              <a:rPr lang="en-GB" sz="5400" dirty="0">
                <a:latin typeface="Comic Sans MS" panose="030F0702030302020204" pitchFamily="66" charset="0"/>
              </a:rPr>
              <a:t>look at the whiteboard for this</a:t>
            </a:r>
          </a:p>
        </p:txBody>
      </p:sp>
    </p:spTree>
    <p:extLst>
      <p:ext uri="{BB962C8B-B14F-4D97-AF65-F5344CB8AC3E}">
        <p14:creationId xmlns:p14="http://schemas.microsoft.com/office/powerpoint/2010/main" val="302624362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7C8E374-938E-43B4-8458-7CFA54E50B3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443"/>
          <a:stretch/>
        </p:blipFill>
        <p:spPr>
          <a:xfrm>
            <a:off x="0" y="0"/>
            <a:ext cx="12192002" cy="6857990"/>
          </a:xfrm>
          <a:prstGeom prst="rect">
            <a:avLst/>
          </a:prstGeom>
        </p:spPr>
      </p:pic>
      <p:sp>
        <p:nvSpPr>
          <p:cNvPr id="11" name="Rectangle 10">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alpha val="30000"/>
                </a:schemeClr>
              </a:gs>
              <a:gs pos="30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C255AE-20DF-4AED-A3E4-E10C1FAB15AC}"/>
              </a:ext>
            </a:extLst>
          </p:cNvPr>
          <p:cNvSpPr>
            <a:spLocks noGrp="1"/>
          </p:cNvSpPr>
          <p:nvPr>
            <p:ph type="ctrTitle"/>
          </p:nvPr>
        </p:nvSpPr>
        <p:spPr>
          <a:xfrm>
            <a:off x="0" y="931629"/>
            <a:ext cx="12191999" cy="2675483"/>
          </a:xfrm>
        </p:spPr>
        <p:txBody>
          <a:bodyPr anchor="b">
            <a:normAutofit/>
          </a:bodyPr>
          <a:lstStyle/>
          <a:p>
            <a:br>
              <a:rPr lang="en-GB" sz="5400" dirty="0">
                <a:latin typeface="Comic Sans MS" panose="030F0702030302020204" pitchFamily="66" charset="0"/>
              </a:rPr>
            </a:br>
            <a:br>
              <a:rPr lang="en-GB" sz="5400" dirty="0">
                <a:latin typeface="Comic Sans MS" panose="030F0702030302020204" pitchFamily="66" charset="0"/>
              </a:rPr>
            </a:br>
            <a:endParaRPr lang="en-GB" sz="5400" dirty="0">
              <a:latin typeface="Comic Sans MS" panose="030F0702030302020204" pitchFamily="66" charset="0"/>
            </a:endParaRPr>
          </a:p>
        </p:txBody>
      </p:sp>
      <p:sp>
        <p:nvSpPr>
          <p:cNvPr id="3" name="TextBox 2">
            <a:extLst>
              <a:ext uri="{FF2B5EF4-FFF2-40B4-BE49-F238E27FC236}">
                <a16:creationId xmlns:a16="http://schemas.microsoft.com/office/drawing/2014/main" id="{724D14C9-0AD2-45A6-912D-D0991EB4DDBE}"/>
              </a:ext>
            </a:extLst>
          </p:cNvPr>
          <p:cNvSpPr txBox="1"/>
          <p:nvPr/>
        </p:nvSpPr>
        <p:spPr>
          <a:xfrm>
            <a:off x="-61711" y="3854690"/>
            <a:ext cx="12192002" cy="1569660"/>
          </a:xfrm>
          <a:prstGeom prst="rect">
            <a:avLst/>
          </a:prstGeom>
          <a:noFill/>
        </p:spPr>
        <p:txBody>
          <a:bodyPr wrap="square" rtlCol="0">
            <a:spAutoFit/>
          </a:bodyPr>
          <a:lstStyle/>
          <a:p>
            <a:pPr algn="ctr"/>
            <a:endParaRPr lang="en-GB" sz="3200" b="1" dirty="0">
              <a:latin typeface="Comic Sans MS" panose="030F0702030302020204" pitchFamily="66" charset="0"/>
            </a:endParaRPr>
          </a:p>
          <a:p>
            <a:pPr algn="ctr"/>
            <a:r>
              <a:rPr lang="en-GB" sz="3200" b="1" dirty="0">
                <a:latin typeface="Comic Sans MS" panose="030F0702030302020204" pitchFamily="66" charset="0"/>
              </a:rPr>
              <a:t>Bible reading</a:t>
            </a:r>
          </a:p>
          <a:p>
            <a:pPr algn="ctr"/>
            <a:r>
              <a:rPr lang="en-GB" sz="3200" b="1" dirty="0">
                <a:latin typeface="Comic Sans MS" panose="030F0702030302020204" pitchFamily="66" charset="0"/>
              </a:rPr>
              <a:t>Matthew 13 v 44 - 46</a:t>
            </a:r>
          </a:p>
        </p:txBody>
      </p:sp>
    </p:spTree>
    <p:extLst>
      <p:ext uri="{BB962C8B-B14F-4D97-AF65-F5344CB8AC3E}">
        <p14:creationId xmlns:p14="http://schemas.microsoft.com/office/powerpoint/2010/main" val="375591465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p:cTn id="12" repeatCount="indefinite" fill="hold" display="0">
                  <p:stCondLst>
                    <p:cond delay="indefinite"/>
                  </p:stCondLst>
                </p:cTn>
                <p:tgtEl>
                  <p:spTgt spid="4"/>
                </p:tgtEl>
              </p:cMediaNode>
            </p:video>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7C8E374-938E-43B4-8458-7CFA54E50B3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443"/>
          <a:stretch/>
        </p:blipFill>
        <p:spPr>
          <a:xfrm>
            <a:off x="-3" y="0"/>
            <a:ext cx="12192002" cy="6857990"/>
          </a:xfrm>
          <a:prstGeom prst="rect">
            <a:avLst/>
          </a:prstGeom>
        </p:spPr>
      </p:pic>
      <p:sp>
        <p:nvSpPr>
          <p:cNvPr id="11" name="Rectangle 10">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alpha val="30000"/>
                </a:schemeClr>
              </a:gs>
              <a:gs pos="30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C255AE-20DF-4AED-A3E4-E10C1FAB15AC}"/>
              </a:ext>
            </a:extLst>
          </p:cNvPr>
          <p:cNvSpPr>
            <a:spLocks noGrp="1"/>
          </p:cNvSpPr>
          <p:nvPr>
            <p:ph type="ctrTitle"/>
          </p:nvPr>
        </p:nvSpPr>
        <p:spPr>
          <a:xfrm>
            <a:off x="-4" y="1139192"/>
            <a:ext cx="12191999" cy="2675483"/>
          </a:xfrm>
        </p:spPr>
        <p:txBody>
          <a:bodyPr anchor="b">
            <a:normAutofit fontScale="90000"/>
          </a:bodyPr>
          <a:lstStyle/>
          <a:p>
            <a:r>
              <a:rPr lang="en-GB" sz="5400" dirty="0">
                <a:latin typeface="Comic Sans MS" panose="030F0702030302020204" pitchFamily="66" charset="0"/>
              </a:rPr>
              <a:t>What is that bible passage </a:t>
            </a:r>
            <a:br>
              <a:rPr lang="en-GB" sz="5400" dirty="0">
                <a:latin typeface="Comic Sans MS" panose="030F0702030302020204" pitchFamily="66" charset="0"/>
              </a:rPr>
            </a:br>
            <a:r>
              <a:rPr lang="en-GB" sz="5400" dirty="0">
                <a:latin typeface="Comic Sans MS" panose="030F0702030302020204" pitchFamily="66" charset="0"/>
              </a:rPr>
              <a:t>all about?</a:t>
            </a:r>
            <a:br>
              <a:rPr lang="en-GB" sz="5400" dirty="0">
                <a:latin typeface="Comic Sans MS" panose="030F0702030302020204" pitchFamily="66" charset="0"/>
              </a:rPr>
            </a:br>
            <a:br>
              <a:rPr lang="en-GB" sz="5400" dirty="0">
                <a:latin typeface="Comic Sans MS" panose="030F0702030302020204" pitchFamily="66" charset="0"/>
              </a:rPr>
            </a:br>
            <a:endParaRPr lang="en-GB" sz="5400" dirty="0">
              <a:latin typeface="Comic Sans MS" panose="030F0702030302020204" pitchFamily="66" charset="0"/>
            </a:endParaRPr>
          </a:p>
        </p:txBody>
      </p:sp>
      <p:sp>
        <p:nvSpPr>
          <p:cNvPr id="3" name="TextBox 2">
            <a:extLst>
              <a:ext uri="{FF2B5EF4-FFF2-40B4-BE49-F238E27FC236}">
                <a16:creationId xmlns:a16="http://schemas.microsoft.com/office/drawing/2014/main" id="{724D14C9-0AD2-45A6-912D-D0991EB4DDBE}"/>
              </a:ext>
            </a:extLst>
          </p:cNvPr>
          <p:cNvSpPr txBox="1"/>
          <p:nvPr/>
        </p:nvSpPr>
        <p:spPr>
          <a:xfrm>
            <a:off x="2619785" y="4111995"/>
            <a:ext cx="9110342" cy="2062103"/>
          </a:xfrm>
          <a:prstGeom prst="rect">
            <a:avLst/>
          </a:prstGeom>
          <a:noFill/>
        </p:spPr>
        <p:txBody>
          <a:bodyPr wrap="square" rtlCol="0">
            <a:spAutoFit/>
          </a:bodyPr>
          <a:lstStyle/>
          <a:p>
            <a:pPr algn="r"/>
            <a:r>
              <a:rPr lang="en-GB" sz="3200" b="1" dirty="0">
                <a:latin typeface="Comic Sans MS" panose="030F0702030302020204" pitchFamily="66" charset="0"/>
              </a:rPr>
              <a:t>We’re going to look at a </a:t>
            </a:r>
          </a:p>
          <a:p>
            <a:pPr algn="r"/>
            <a:r>
              <a:rPr lang="en-GB" sz="3200" b="1" dirty="0">
                <a:latin typeface="Comic Sans MS" panose="030F0702030302020204" pitchFamily="66" charset="0"/>
              </a:rPr>
              <a:t>storybook to explain…</a:t>
            </a:r>
          </a:p>
          <a:p>
            <a:pPr algn="r"/>
            <a:r>
              <a:rPr lang="en-GB" sz="3200" b="1" dirty="0">
                <a:latin typeface="Comic Sans MS" panose="030F0702030302020204" pitchFamily="66" charset="0"/>
              </a:rPr>
              <a:t>make sure you can see the screen </a:t>
            </a:r>
          </a:p>
          <a:p>
            <a:pPr algn="r"/>
            <a:r>
              <a:rPr lang="en-GB" sz="3200" b="1" dirty="0">
                <a:latin typeface="Comic Sans MS" panose="030F0702030302020204" pitchFamily="66" charset="0"/>
              </a:rPr>
              <a:t>as the pictures will be on screen</a:t>
            </a:r>
          </a:p>
        </p:txBody>
      </p:sp>
    </p:spTree>
    <p:extLst>
      <p:ext uri="{BB962C8B-B14F-4D97-AF65-F5344CB8AC3E}">
        <p14:creationId xmlns:p14="http://schemas.microsoft.com/office/powerpoint/2010/main" val="239117866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p:cTn id="12" repeatCount="indefinite" fill="hold" display="0">
                  <p:stCondLst>
                    <p:cond delay="indefinite"/>
                  </p:stCondLst>
                </p:cTn>
                <p:tgtEl>
                  <p:spTgt spid="4"/>
                </p:tgtEl>
              </p:cMediaNode>
            </p:video>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7C8E374-938E-43B4-8458-7CFA54E50B3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443"/>
          <a:stretch/>
        </p:blipFill>
        <p:spPr>
          <a:xfrm>
            <a:off x="-7" y="100976"/>
            <a:ext cx="12192002" cy="6857990"/>
          </a:xfrm>
          <a:prstGeom prst="rect">
            <a:avLst/>
          </a:prstGeom>
        </p:spPr>
      </p:pic>
      <p:sp>
        <p:nvSpPr>
          <p:cNvPr id="11" name="Rectangle 10">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alpha val="30000"/>
                </a:schemeClr>
              </a:gs>
              <a:gs pos="30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C255AE-20DF-4AED-A3E4-E10C1FAB15AC}"/>
              </a:ext>
            </a:extLst>
          </p:cNvPr>
          <p:cNvSpPr>
            <a:spLocks noGrp="1"/>
          </p:cNvSpPr>
          <p:nvPr>
            <p:ph type="ctrTitle"/>
          </p:nvPr>
        </p:nvSpPr>
        <p:spPr>
          <a:xfrm>
            <a:off x="-4" y="1728899"/>
            <a:ext cx="12191999" cy="2675483"/>
          </a:xfrm>
        </p:spPr>
        <p:txBody>
          <a:bodyPr anchor="b">
            <a:normAutofit fontScale="90000"/>
          </a:bodyPr>
          <a:lstStyle/>
          <a:p>
            <a:r>
              <a:rPr lang="en-GB" sz="5400" dirty="0">
                <a:latin typeface="Comic Sans MS" panose="030F0702030302020204" pitchFamily="66" charset="0"/>
              </a:rPr>
              <a:t>Write down what do you think </a:t>
            </a:r>
            <a:br>
              <a:rPr lang="en-GB" sz="5400" dirty="0">
                <a:latin typeface="Comic Sans MS" panose="030F0702030302020204" pitchFamily="66" charset="0"/>
              </a:rPr>
            </a:br>
            <a:r>
              <a:rPr lang="en-GB" sz="5400" dirty="0">
                <a:latin typeface="Comic Sans MS" panose="030F0702030302020204" pitchFamily="66" charset="0"/>
              </a:rPr>
              <a:t>you would find </a:t>
            </a:r>
            <a:br>
              <a:rPr lang="en-GB" sz="5400" dirty="0">
                <a:latin typeface="Comic Sans MS" panose="030F0702030302020204" pitchFamily="66" charset="0"/>
              </a:rPr>
            </a:br>
            <a:r>
              <a:rPr lang="en-GB" sz="5400" dirty="0">
                <a:latin typeface="Comic Sans MS" panose="030F0702030302020204" pitchFamily="66" charset="0"/>
              </a:rPr>
              <a:t>very hard to give up?</a:t>
            </a:r>
            <a:br>
              <a:rPr lang="en-GB" sz="5400" dirty="0">
                <a:latin typeface="Comic Sans MS" panose="030F0702030302020204" pitchFamily="66" charset="0"/>
              </a:rPr>
            </a:br>
            <a:br>
              <a:rPr lang="en-GB" sz="5400" dirty="0">
                <a:latin typeface="Comic Sans MS" panose="030F0702030302020204" pitchFamily="66" charset="0"/>
              </a:rPr>
            </a:br>
            <a:endParaRPr lang="en-GB" sz="5400" dirty="0">
              <a:latin typeface="Comic Sans MS" panose="030F0702030302020204" pitchFamily="66" charset="0"/>
            </a:endParaRPr>
          </a:p>
        </p:txBody>
      </p:sp>
      <p:sp>
        <p:nvSpPr>
          <p:cNvPr id="3" name="TextBox 2">
            <a:extLst>
              <a:ext uri="{FF2B5EF4-FFF2-40B4-BE49-F238E27FC236}">
                <a16:creationId xmlns:a16="http://schemas.microsoft.com/office/drawing/2014/main" id="{724D14C9-0AD2-45A6-912D-D0991EB4DDBE}"/>
              </a:ext>
            </a:extLst>
          </p:cNvPr>
          <p:cNvSpPr txBox="1"/>
          <p:nvPr/>
        </p:nvSpPr>
        <p:spPr>
          <a:xfrm>
            <a:off x="2619785" y="4111995"/>
            <a:ext cx="9110342" cy="584775"/>
          </a:xfrm>
          <a:prstGeom prst="rect">
            <a:avLst/>
          </a:prstGeom>
          <a:noFill/>
        </p:spPr>
        <p:txBody>
          <a:bodyPr wrap="square" rtlCol="0">
            <a:spAutoFit/>
          </a:bodyPr>
          <a:lstStyle/>
          <a:p>
            <a:pPr algn="r"/>
            <a:r>
              <a:rPr lang="en-GB" sz="3200" b="1" dirty="0">
                <a:latin typeface="Comic Sans MS" panose="030F0702030302020204" pitchFamily="66" charset="0"/>
              </a:rPr>
              <a:t>Let’s listen to what you’ve written….</a:t>
            </a:r>
          </a:p>
        </p:txBody>
      </p:sp>
    </p:spTree>
    <p:extLst>
      <p:ext uri="{BB962C8B-B14F-4D97-AF65-F5344CB8AC3E}">
        <p14:creationId xmlns:p14="http://schemas.microsoft.com/office/powerpoint/2010/main" val="167327376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p:cTn id="12" repeatCount="indefinite" fill="hold" display="0">
                  <p:stCondLst>
                    <p:cond delay="indefinite"/>
                  </p:stCondLst>
                </p:cTn>
                <p:tgtEl>
                  <p:spTgt spid="4"/>
                </p:tgtEl>
              </p:cMediaNode>
            </p:video>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7C8E374-938E-43B4-8458-7CFA54E50B3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443"/>
          <a:stretch/>
        </p:blipFill>
        <p:spPr>
          <a:xfrm>
            <a:off x="0" y="10"/>
            <a:ext cx="12192002" cy="6857990"/>
          </a:xfrm>
          <a:prstGeom prst="rect">
            <a:avLst/>
          </a:prstGeom>
        </p:spPr>
      </p:pic>
      <p:sp>
        <p:nvSpPr>
          <p:cNvPr id="11" name="Rectangle 10">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alpha val="30000"/>
                </a:schemeClr>
              </a:gs>
              <a:gs pos="30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C255AE-20DF-4AED-A3E4-E10C1FAB15AC}"/>
              </a:ext>
            </a:extLst>
          </p:cNvPr>
          <p:cNvSpPr>
            <a:spLocks noGrp="1"/>
          </p:cNvSpPr>
          <p:nvPr>
            <p:ph type="ctrTitle"/>
          </p:nvPr>
        </p:nvSpPr>
        <p:spPr>
          <a:xfrm>
            <a:off x="-2" y="2177684"/>
            <a:ext cx="12191999" cy="2675483"/>
          </a:xfrm>
        </p:spPr>
        <p:txBody>
          <a:bodyPr anchor="b">
            <a:normAutofit fontScale="90000"/>
          </a:bodyPr>
          <a:lstStyle/>
          <a:p>
            <a:pPr algn="r"/>
            <a:r>
              <a:rPr lang="en-GB" sz="5400" dirty="0">
                <a:latin typeface="Comic Sans MS" panose="030F0702030302020204" pitchFamily="66" charset="0"/>
              </a:rPr>
              <a:t>Jesus says we should be prepared to give up those things that are important to us in order to follow him.  </a:t>
            </a:r>
            <a:br>
              <a:rPr lang="en-GB" sz="5400" dirty="0">
                <a:latin typeface="Comic Sans MS" panose="030F0702030302020204" pitchFamily="66" charset="0"/>
              </a:rPr>
            </a:br>
            <a:r>
              <a:rPr lang="en-GB" sz="5400" dirty="0">
                <a:latin typeface="Comic Sans MS" panose="030F0702030302020204" pitchFamily="66" charset="0"/>
              </a:rPr>
              <a:t>He is so precious and special that it costs us everything.</a:t>
            </a:r>
            <a:br>
              <a:rPr lang="en-GB" sz="5400" dirty="0">
                <a:latin typeface="Comic Sans MS" panose="030F0702030302020204" pitchFamily="66" charset="0"/>
              </a:rPr>
            </a:br>
            <a:endParaRPr lang="en-GB" sz="5400" dirty="0">
              <a:latin typeface="Comic Sans MS" panose="030F0702030302020204" pitchFamily="66" charset="0"/>
            </a:endParaRPr>
          </a:p>
        </p:txBody>
      </p:sp>
      <p:sp>
        <p:nvSpPr>
          <p:cNvPr id="5" name="Ribbon: Curved and Tilted Up 4">
            <a:extLst>
              <a:ext uri="{FF2B5EF4-FFF2-40B4-BE49-F238E27FC236}">
                <a16:creationId xmlns:a16="http://schemas.microsoft.com/office/drawing/2014/main" id="{BBB21E07-4556-4120-BF04-0B29DDCC2554}"/>
              </a:ext>
            </a:extLst>
          </p:cNvPr>
          <p:cNvSpPr/>
          <p:nvPr/>
        </p:nvSpPr>
        <p:spPr>
          <a:xfrm rot="20403611">
            <a:off x="1228549" y="779763"/>
            <a:ext cx="8818631" cy="4635738"/>
          </a:xfrm>
          <a:prstGeom prst="ellipseRibbon2">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ln w="0"/>
                <a:solidFill>
                  <a:schemeClr val="tx1"/>
                </a:solidFill>
                <a:effectLst>
                  <a:outerShdw blurRad="38100" dist="19050" dir="2700000" algn="tl" rotWithShape="0">
                    <a:schemeClr val="dk1">
                      <a:alpha val="40000"/>
                    </a:schemeClr>
                  </a:outerShdw>
                </a:effectLst>
                <a:latin typeface="Comic Sans MS" panose="030F0702030302020204" pitchFamily="66" charset="0"/>
              </a:rPr>
              <a:t>Will I really have to give up everything?</a:t>
            </a:r>
          </a:p>
          <a:p>
            <a:pPr algn="ctr"/>
            <a:endParaRPr lang="en-GB" dirty="0">
              <a:ln w="0"/>
              <a:solidFill>
                <a:schemeClr val="tx1"/>
              </a:solidFill>
              <a:effectLst>
                <a:outerShdw blurRad="38100" dist="19050" dir="2700000" algn="tl" rotWithShape="0">
                  <a:schemeClr val="dk1">
                    <a:alpha val="40000"/>
                  </a:schemeClr>
                </a:outerShdw>
              </a:effectLst>
              <a:latin typeface="Comic Sans MS" panose="030F0702030302020204" pitchFamily="66" charset="0"/>
            </a:endParaRPr>
          </a:p>
          <a:p>
            <a:pPr algn="ctr"/>
            <a:r>
              <a:rPr lang="en-GB" dirty="0">
                <a:ln w="0"/>
                <a:solidFill>
                  <a:schemeClr val="tx1"/>
                </a:solidFill>
                <a:effectLst>
                  <a:outerShdw blurRad="38100" dist="19050" dir="2700000" algn="tl" rotWithShape="0">
                    <a:schemeClr val="dk1">
                      <a:alpha val="40000"/>
                    </a:schemeClr>
                  </a:outerShdw>
                </a:effectLst>
                <a:latin typeface="Comic Sans MS" panose="030F0702030302020204" pitchFamily="66" charset="0"/>
              </a:rPr>
              <a:t>Not necessarily so, but you have to be prepared to.</a:t>
            </a:r>
          </a:p>
          <a:p>
            <a:pPr algn="ctr"/>
            <a:endParaRPr lang="en-GB" dirty="0">
              <a:ln w="0"/>
              <a:solidFill>
                <a:schemeClr val="tx1"/>
              </a:solidFill>
              <a:effectLst>
                <a:outerShdw blurRad="38100" dist="19050" dir="2700000" algn="tl" rotWithShape="0">
                  <a:schemeClr val="dk1">
                    <a:alpha val="40000"/>
                  </a:schemeClr>
                </a:outerShdw>
              </a:effectLst>
              <a:latin typeface="Comic Sans MS" panose="030F0702030302020204" pitchFamily="66" charset="0"/>
            </a:endParaRPr>
          </a:p>
          <a:p>
            <a:pPr algn="ctr"/>
            <a:r>
              <a:rPr lang="en-GB" dirty="0">
                <a:ln w="0"/>
                <a:solidFill>
                  <a:schemeClr val="tx1"/>
                </a:solidFill>
                <a:effectLst>
                  <a:outerShdw blurRad="38100" dist="19050" dir="2700000" algn="tl" rotWithShape="0">
                    <a:schemeClr val="dk1">
                      <a:alpha val="40000"/>
                    </a:schemeClr>
                  </a:outerShdw>
                </a:effectLst>
                <a:latin typeface="Comic Sans MS" panose="030F0702030302020204" pitchFamily="66" charset="0"/>
              </a:rPr>
              <a:t>It can be hard.</a:t>
            </a:r>
          </a:p>
        </p:txBody>
      </p:sp>
    </p:spTree>
    <p:extLst>
      <p:ext uri="{BB962C8B-B14F-4D97-AF65-F5344CB8AC3E}">
        <p14:creationId xmlns:p14="http://schemas.microsoft.com/office/powerpoint/2010/main" val="416648515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p:cTn id="19" repeatCount="indefinite" fill="hold" display="0">
                  <p:stCondLst>
                    <p:cond delay="indefinite"/>
                  </p:stCondLst>
                </p:cTn>
                <p:tgtEl>
                  <p:spTgt spid="4"/>
                </p:tgtEl>
              </p:cMediaNode>
            </p:video>
          </p:childTnLst>
        </p:cTn>
      </p:par>
    </p:tnLst>
    <p:bldLst>
      <p:bldP spid="2"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7C8E374-938E-43B4-8458-7CFA54E50B3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443"/>
          <a:stretch/>
        </p:blipFill>
        <p:spPr>
          <a:xfrm>
            <a:off x="0" y="10"/>
            <a:ext cx="12192002" cy="6857990"/>
          </a:xfrm>
          <a:prstGeom prst="rect">
            <a:avLst/>
          </a:prstGeom>
        </p:spPr>
      </p:pic>
      <p:sp>
        <p:nvSpPr>
          <p:cNvPr id="11" name="Rectangle 10">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alpha val="30000"/>
                </a:schemeClr>
              </a:gs>
              <a:gs pos="30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C255AE-20DF-4AED-A3E4-E10C1FAB15AC}"/>
              </a:ext>
            </a:extLst>
          </p:cNvPr>
          <p:cNvSpPr>
            <a:spLocks noGrp="1"/>
          </p:cNvSpPr>
          <p:nvPr>
            <p:ph type="ctrTitle"/>
          </p:nvPr>
        </p:nvSpPr>
        <p:spPr>
          <a:xfrm>
            <a:off x="-2" y="2177684"/>
            <a:ext cx="12191999" cy="2675483"/>
          </a:xfrm>
        </p:spPr>
        <p:txBody>
          <a:bodyPr anchor="b">
            <a:normAutofit/>
          </a:bodyPr>
          <a:lstStyle/>
          <a:p>
            <a:pPr algn="r"/>
            <a:r>
              <a:rPr lang="en-GB" sz="5400" dirty="0">
                <a:latin typeface="Comic Sans MS" panose="030F0702030302020204" pitchFamily="66" charset="0"/>
              </a:rPr>
              <a:t>.</a:t>
            </a:r>
            <a:br>
              <a:rPr lang="en-GB" sz="5400" dirty="0">
                <a:latin typeface="Comic Sans MS" panose="030F0702030302020204" pitchFamily="66" charset="0"/>
              </a:rPr>
            </a:br>
            <a:endParaRPr lang="en-GB" sz="5400" dirty="0">
              <a:latin typeface="Comic Sans MS" panose="030F0702030302020204" pitchFamily="66" charset="0"/>
            </a:endParaRPr>
          </a:p>
        </p:txBody>
      </p:sp>
      <p:sp>
        <p:nvSpPr>
          <p:cNvPr id="3" name="Action Button: Help 2">
            <a:hlinkClick r:id="" action="ppaction://noaction" highlightClick="1"/>
            <a:extLst>
              <a:ext uri="{FF2B5EF4-FFF2-40B4-BE49-F238E27FC236}">
                <a16:creationId xmlns:a16="http://schemas.microsoft.com/office/drawing/2014/main" id="{97E07717-83F9-413A-B05C-60C65267B154}"/>
              </a:ext>
            </a:extLst>
          </p:cNvPr>
          <p:cNvSpPr/>
          <p:nvPr/>
        </p:nvSpPr>
        <p:spPr>
          <a:xfrm>
            <a:off x="1060339" y="841472"/>
            <a:ext cx="4061506" cy="4768344"/>
          </a:xfrm>
          <a:prstGeom prst="actionButtonHelp">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solidFill>
                <a:schemeClr val="bg1"/>
              </a:solidFill>
            </a:endParaRPr>
          </a:p>
        </p:txBody>
      </p:sp>
      <p:sp>
        <p:nvSpPr>
          <p:cNvPr id="6" name="Thought Bubble: Cloud 5">
            <a:extLst>
              <a:ext uri="{FF2B5EF4-FFF2-40B4-BE49-F238E27FC236}">
                <a16:creationId xmlns:a16="http://schemas.microsoft.com/office/drawing/2014/main" id="{B0988982-F86F-4543-8983-28F8467FCF39}"/>
              </a:ext>
            </a:extLst>
          </p:cNvPr>
          <p:cNvSpPr/>
          <p:nvPr/>
        </p:nvSpPr>
        <p:spPr>
          <a:xfrm>
            <a:off x="5544366" y="527323"/>
            <a:ext cx="5013308" cy="3248083"/>
          </a:xfrm>
          <a:prstGeom prst="cloudCallout">
            <a:avLst>
              <a:gd name="adj1" fmla="val -57162"/>
              <a:gd name="adj2" fmla="val 36422"/>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sz="2800" b="1" dirty="0">
                <a:ln w="0"/>
                <a:solidFill>
                  <a:schemeClr val="tx1"/>
                </a:solidFill>
              </a:rPr>
              <a:t>Have you ever had to give anything up?</a:t>
            </a:r>
          </a:p>
        </p:txBody>
      </p:sp>
      <p:sp>
        <p:nvSpPr>
          <p:cNvPr id="7" name="Arrow: Left-Right 6">
            <a:extLst>
              <a:ext uri="{FF2B5EF4-FFF2-40B4-BE49-F238E27FC236}">
                <a16:creationId xmlns:a16="http://schemas.microsoft.com/office/drawing/2014/main" id="{27C1DD03-21C8-4372-AE18-5FE72C0BCC7F}"/>
              </a:ext>
            </a:extLst>
          </p:cNvPr>
          <p:cNvSpPr/>
          <p:nvPr/>
        </p:nvSpPr>
        <p:spPr>
          <a:xfrm>
            <a:off x="5452658" y="4291848"/>
            <a:ext cx="5497620" cy="187928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omic Sans MS" panose="030F0702030302020204" pitchFamily="66" charset="0"/>
              </a:rPr>
              <a:t>Was it</a:t>
            </a:r>
          </a:p>
          <a:p>
            <a:pPr algn="ctr"/>
            <a:r>
              <a:rPr lang="en-GB" sz="2400" dirty="0">
                <a:latin typeface="Comic Sans MS" panose="030F0702030302020204" pitchFamily="66" charset="0"/>
              </a:rPr>
              <a:t>Easy 		or	 	Hard</a:t>
            </a:r>
          </a:p>
        </p:txBody>
      </p:sp>
      <p:sp>
        <p:nvSpPr>
          <p:cNvPr id="8" name="Flowchart: Sequential Access Storage 7">
            <a:extLst>
              <a:ext uri="{FF2B5EF4-FFF2-40B4-BE49-F238E27FC236}">
                <a16:creationId xmlns:a16="http://schemas.microsoft.com/office/drawing/2014/main" id="{39A8E19A-ED12-4782-9EA1-043EA8328E3C}"/>
              </a:ext>
            </a:extLst>
          </p:cNvPr>
          <p:cNvSpPr/>
          <p:nvPr/>
        </p:nvSpPr>
        <p:spPr>
          <a:xfrm>
            <a:off x="1952216" y="527323"/>
            <a:ext cx="4016628" cy="1997094"/>
          </a:xfrm>
          <a:prstGeom prst="flowChartMagneticTap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omic Sans MS" panose="030F0702030302020204" pitchFamily="66" charset="0"/>
              </a:rPr>
              <a:t>Maybe for lent?</a:t>
            </a:r>
          </a:p>
          <a:p>
            <a:pPr algn="ctr"/>
            <a:r>
              <a:rPr lang="en-GB" sz="2400" dirty="0">
                <a:latin typeface="Comic Sans MS" panose="030F0702030302020204" pitchFamily="66" charset="0"/>
              </a:rPr>
              <a:t>Maybe as a sponsored event?</a:t>
            </a:r>
          </a:p>
        </p:txBody>
      </p:sp>
    </p:spTree>
    <p:extLst>
      <p:ext uri="{BB962C8B-B14F-4D97-AF65-F5344CB8AC3E}">
        <p14:creationId xmlns:p14="http://schemas.microsoft.com/office/powerpoint/2010/main" val="169592085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p:cTn id="34" repeatCount="indefinite" fill="hold" display="0">
                  <p:stCondLst>
                    <p:cond delay="indefinite"/>
                  </p:stCondLst>
                </p:cTn>
                <p:tgtEl>
                  <p:spTgt spid="4"/>
                </p:tgtEl>
              </p:cMediaNode>
            </p:video>
          </p:childTnLst>
        </p:cTn>
      </p:par>
    </p:tnLst>
    <p:bldLst>
      <p:bldP spid="3"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7C8E374-938E-43B4-8458-7CFA54E50B3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443"/>
          <a:stretch/>
        </p:blipFill>
        <p:spPr>
          <a:xfrm>
            <a:off x="-7" y="117806"/>
            <a:ext cx="12192002" cy="6857990"/>
          </a:xfrm>
          <a:prstGeom prst="rect">
            <a:avLst/>
          </a:prstGeom>
        </p:spPr>
      </p:pic>
      <p:sp>
        <p:nvSpPr>
          <p:cNvPr id="11" name="Rectangle 10">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alpha val="30000"/>
                </a:schemeClr>
              </a:gs>
              <a:gs pos="30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C255AE-20DF-4AED-A3E4-E10C1FAB15AC}"/>
              </a:ext>
            </a:extLst>
          </p:cNvPr>
          <p:cNvSpPr>
            <a:spLocks noGrp="1"/>
          </p:cNvSpPr>
          <p:nvPr>
            <p:ph type="ctrTitle"/>
          </p:nvPr>
        </p:nvSpPr>
        <p:spPr>
          <a:xfrm>
            <a:off x="-4" y="1728899"/>
            <a:ext cx="12191999" cy="2675483"/>
          </a:xfrm>
        </p:spPr>
        <p:txBody>
          <a:bodyPr anchor="b">
            <a:normAutofit/>
          </a:bodyPr>
          <a:lstStyle/>
          <a:p>
            <a:r>
              <a:rPr lang="en-GB" sz="5400" dirty="0">
                <a:latin typeface="Comic Sans MS" panose="030F0702030302020204" pitchFamily="66" charset="0"/>
              </a:rPr>
              <a:t>I once gave everything up...</a:t>
            </a:r>
            <a:br>
              <a:rPr lang="en-GB" sz="5400" dirty="0">
                <a:latin typeface="Comic Sans MS" panose="030F0702030302020204" pitchFamily="66" charset="0"/>
              </a:rPr>
            </a:br>
            <a:br>
              <a:rPr lang="en-GB" sz="5400" dirty="0">
                <a:latin typeface="Comic Sans MS" panose="030F0702030302020204" pitchFamily="66" charset="0"/>
              </a:rPr>
            </a:br>
            <a:endParaRPr lang="en-GB" sz="5400" dirty="0">
              <a:latin typeface="Comic Sans MS" panose="030F0702030302020204" pitchFamily="66" charset="0"/>
            </a:endParaRPr>
          </a:p>
        </p:txBody>
      </p:sp>
      <p:sp>
        <p:nvSpPr>
          <p:cNvPr id="3" name="TextBox 2">
            <a:extLst>
              <a:ext uri="{FF2B5EF4-FFF2-40B4-BE49-F238E27FC236}">
                <a16:creationId xmlns:a16="http://schemas.microsoft.com/office/drawing/2014/main" id="{724D14C9-0AD2-45A6-912D-D0991EB4DDBE}"/>
              </a:ext>
            </a:extLst>
          </p:cNvPr>
          <p:cNvSpPr txBox="1"/>
          <p:nvPr/>
        </p:nvSpPr>
        <p:spPr>
          <a:xfrm>
            <a:off x="2619785" y="4111995"/>
            <a:ext cx="9110342" cy="584775"/>
          </a:xfrm>
          <a:prstGeom prst="rect">
            <a:avLst/>
          </a:prstGeom>
          <a:noFill/>
        </p:spPr>
        <p:txBody>
          <a:bodyPr wrap="square" rtlCol="0">
            <a:spAutoFit/>
          </a:bodyPr>
          <a:lstStyle/>
          <a:p>
            <a:pPr algn="r"/>
            <a:r>
              <a:rPr lang="en-GB" sz="3200" b="1" dirty="0">
                <a:latin typeface="Comic Sans MS" panose="030F0702030302020204" pitchFamily="66" charset="0"/>
              </a:rPr>
              <a:t>To get married…</a:t>
            </a:r>
          </a:p>
        </p:txBody>
      </p:sp>
      <p:sp>
        <p:nvSpPr>
          <p:cNvPr id="5" name="Speech Bubble: Oval 4">
            <a:extLst>
              <a:ext uri="{FF2B5EF4-FFF2-40B4-BE49-F238E27FC236}">
                <a16:creationId xmlns:a16="http://schemas.microsoft.com/office/drawing/2014/main" id="{DF2DF8B1-B968-4433-B5A4-C6A2382ECC98}"/>
              </a:ext>
            </a:extLst>
          </p:cNvPr>
          <p:cNvSpPr/>
          <p:nvPr/>
        </p:nvSpPr>
        <p:spPr>
          <a:xfrm>
            <a:off x="3425722" y="458596"/>
            <a:ext cx="5340544" cy="5430302"/>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omic Sans MS" panose="030F0702030302020204" pitchFamily="66" charset="0"/>
              </a:rPr>
              <a:t>Was it hard?</a:t>
            </a:r>
          </a:p>
        </p:txBody>
      </p:sp>
      <p:sp>
        <p:nvSpPr>
          <p:cNvPr id="10" name="Arrow: Chevron 9">
            <a:extLst>
              <a:ext uri="{FF2B5EF4-FFF2-40B4-BE49-F238E27FC236}">
                <a16:creationId xmlns:a16="http://schemas.microsoft.com/office/drawing/2014/main" id="{931530C3-1F25-4A01-8250-9731BF5CED75}"/>
              </a:ext>
            </a:extLst>
          </p:cNvPr>
          <p:cNvSpPr/>
          <p:nvPr/>
        </p:nvSpPr>
        <p:spPr>
          <a:xfrm>
            <a:off x="563016" y="4179313"/>
            <a:ext cx="2002700" cy="1716604"/>
          </a:xfrm>
          <a:prstGeom prst="chevr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Arrow: Chevron 11">
            <a:extLst>
              <a:ext uri="{FF2B5EF4-FFF2-40B4-BE49-F238E27FC236}">
                <a16:creationId xmlns:a16="http://schemas.microsoft.com/office/drawing/2014/main" id="{61D13CC4-7671-4FDA-866B-D5E6E98A49DC}"/>
              </a:ext>
            </a:extLst>
          </p:cNvPr>
          <p:cNvSpPr/>
          <p:nvPr/>
        </p:nvSpPr>
        <p:spPr>
          <a:xfrm>
            <a:off x="5239565" y="4157572"/>
            <a:ext cx="2002700" cy="1716604"/>
          </a:xfrm>
          <a:prstGeom prst="chevr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Arrow: Chevron 12">
            <a:extLst>
              <a:ext uri="{FF2B5EF4-FFF2-40B4-BE49-F238E27FC236}">
                <a16:creationId xmlns:a16="http://schemas.microsoft.com/office/drawing/2014/main" id="{3EB894EE-BD33-46AB-83BA-20CCCCE22A56}"/>
              </a:ext>
            </a:extLst>
          </p:cNvPr>
          <p:cNvSpPr/>
          <p:nvPr/>
        </p:nvSpPr>
        <p:spPr>
          <a:xfrm>
            <a:off x="2986292" y="4179313"/>
            <a:ext cx="2002700" cy="1716604"/>
          </a:xfrm>
          <a:prstGeom prst="chevr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Flowchart: Decision 6">
            <a:extLst>
              <a:ext uri="{FF2B5EF4-FFF2-40B4-BE49-F238E27FC236}">
                <a16:creationId xmlns:a16="http://schemas.microsoft.com/office/drawing/2014/main" id="{3F0DEE77-CA4C-429D-B2A0-D0048B58C192}"/>
              </a:ext>
            </a:extLst>
          </p:cNvPr>
          <p:cNvSpPr/>
          <p:nvPr/>
        </p:nvSpPr>
        <p:spPr>
          <a:xfrm>
            <a:off x="7687321" y="3905130"/>
            <a:ext cx="3225644" cy="2221487"/>
          </a:xfrm>
          <a:prstGeom prst="flowChartDecisi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omic Sans MS" panose="030F0702030302020204" pitchFamily="66" charset="0"/>
              </a:rPr>
              <a:t>Yes and No</a:t>
            </a:r>
          </a:p>
        </p:txBody>
      </p:sp>
    </p:spTree>
    <p:extLst>
      <p:ext uri="{BB962C8B-B14F-4D97-AF65-F5344CB8AC3E}">
        <p14:creationId xmlns:p14="http://schemas.microsoft.com/office/powerpoint/2010/main" val="8018602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animEffect transition="in" filter="fade">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p:cTn id="52" repeatCount="indefinite" fill="hold" display="0">
                  <p:stCondLst>
                    <p:cond delay="indefinite"/>
                  </p:stCondLst>
                </p:cTn>
                <p:tgtEl>
                  <p:spTgt spid="4"/>
                </p:tgtEl>
              </p:cMediaNode>
            </p:video>
          </p:childTnLst>
        </p:cTn>
      </p:par>
    </p:tnLst>
    <p:bldLst>
      <p:bldP spid="2" grpId="0"/>
      <p:bldP spid="3" grpId="0"/>
      <p:bldP spid="5" grpId="0" animBg="1"/>
      <p:bldP spid="10" grpId="0" animBg="1"/>
      <p:bldP spid="12" grpId="0" animBg="1"/>
      <p:bldP spid="13" grpId="0" animBg="1"/>
      <p:bldP spid="7" grpId="0" animBg="1"/>
    </p:bldLst>
  </p:timing>
</p:sld>
</file>

<file path=ppt/theme/theme1.xml><?xml version="1.0" encoding="utf-8"?>
<a:theme xmlns:a="http://schemas.openxmlformats.org/drawingml/2006/main" name="ShapesVTI">
  <a:themeElements>
    <a:clrScheme name="AnalogousFromRegularSeedLeftStep">
      <a:dk1>
        <a:srgbClr val="000000"/>
      </a:dk1>
      <a:lt1>
        <a:srgbClr val="FFFFFF"/>
      </a:lt1>
      <a:dk2>
        <a:srgbClr val="242D41"/>
      </a:dk2>
      <a:lt2>
        <a:srgbClr val="E3E8E2"/>
      </a:lt2>
      <a:accent1>
        <a:srgbClr val="BF3DD2"/>
      </a:accent1>
      <a:accent2>
        <a:srgbClr val="7737C4"/>
      </a:accent2>
      <a:accent3>
        <a:srgbClr val="4B46D4"/>
      </a:accent3>
      <a:accent4>
        <a:srgbClr val="2C64C1"/>
      </a:accent4>
      <a:accent5>
        <a:srgbClr val="3CAFCC"/>
      </a:accent5>
      <a:accent6>
        <a:srgbClr val="29B698"/>
      </a:accent6>
      <a:hlink>
        <a:srgbClr val="3E9331"/>
      </a:hlink>
      <a:folHlink>
        <a:srgbClr val="7F7F7F"/>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docProps/app.xml><?xml version="1.0" encoding="utf-8"?>
<Properties xmlns="http://schemas.openxmlformats.org/officeDocument/2006/extended-properties" xmlns:vt="http://schemas.openxmlformats.org/officeDocument/2006/docPropsVTypes">
  <TotalTime>0</TotalTime>
  <Words>403</Words>
  <Application>Microsoft Office PowerPoint</Application>
  <PresentationFormat>Widescreen</PresentationFormat>
  <Paragraphs>53</Paragraphs>
  <Slides>13</Slides>
  <Notes>0</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Avenir Next LT Pro</vt:lpstr>
      <vt:lpstr>Calibri</vt:lpstr>
      <vt:lpstr>Comic Sans MS</vt:lpstr>
      <vt:lpstr>Tw Cen MT</vt:lpstr>
      <vt:lpstr>ShapesVTI</vt:lpstr>
      <vt:lpstr>Sunday School  17th May </vt:lpstr>
      <vt:lpstr>Go and get a bible plus a piece of paper &amp; a pen/pencil  </vt:lpstr>
      <vt:lpstr>Precious stones/gems  bit like hangman… guess the precious stone  look at the whiteboard for this</vt:lpstr>
      <vt:lpstr>  </vt:lpstr>
      <vt:lpstr>What is that bible passage  all about?  </vt:lpstr>
      <vt:lpstr>Write down what do you think  you would find  very hard to give up?  </vt:lpstr>
      <vt:lpstr>Jesus says we should be prepared to give up those things that are important to us in order to follow him.   He is so precious and special that it costs us everything. </vt:lpstr>
      <vt:lpstr>. </vt:lpstr>
      <vt:lpstr>I once gave everything up...  </vt:lpstr>
      <vt:lpstr>  </vt:lpstr>
      <vt:lpstr>Think…. Are you willing to give  everything up  to  follow Jesus?   Am I?  </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Sunday School  17th May </dc:title>
  <dc:creator>User</dc:creator>
  <cp:lastModifiedBy>User</cp:lastModifiedBy>
  <cp:revision>17</cp:revision>
  <dcterms:created xsi:type="dcterms:W3CDTF">2020-05-10T11:35:10Z</dcterms:created>
  <dcterms:modified xsi:type="dcterms:W3CDTF">2020-05-10T17:11:55Z</dcterms:modified>
</cp:coreProperties>
</file>