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8" d="100"/>
          <a:sy n="68" d="100"/>
        </p:scale>
        <p:origin x="600"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7/6/2020</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496968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7/6/2020</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804527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7/6/2020</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98818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7/6/2020</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2201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7/6/2020</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871604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7/6/2020</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450708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7/6/2020</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532615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7/6/2020</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954251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7/6/2020</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733699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7/6/2020</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03529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7/6/2020</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79499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7/6/2020</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768038275"/>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67" r:id="rId6"/>
    <p:sldLayoutId id="2147483663" r:id="rId7"/>
    <p:sldLayoutId id="2147483664" r:id="rId8"/>
    <p:sldLayoutId id="2147483665" r:id="rId9"/>
    <p:sldLayoutId id="2147483666" r:id="rId10"/>
    <p:sldLayoutId id="214748366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4" name="Picture 3">
            <a:extLst>
              <a:ext uri="{FF2B5EF4-FFF2-40B4-BE49-F238E27FC236}">
                <a16:creationId xmlns:a16="http://schemas.microsoft.com/office/drawing/2014/main" id="{BDD38EDA-D18A-4186-AB96-02360B394E8C}"/>
              </a:ext>
            </a:extLst>
          </p:cNvPr>
          <p:cNvPicPr>
            <a:picLocks noChangeAspect="1"/>
          </p:cNvPicPr>
          <p:nvPr/>
        </p:nvPicPr>
        <p:blipFill rotWithShape="1">
          <a:blip r:embed="rId2"/>
          <a:srcRect t="8972" b="1141"/>
          <a:stretch/>
        </p:blipFill>
        <p:spPr>
          <a:xfrm>
            <a:off x="20" y="10"/>
            <a:ext cx="12207220" cy="6857990"/>
          </a:xfrm>
          <a:prstGeom prst="rect">
            <a:avLst/>
          </a:prstGeom>
        </p:spPr>
      </p:pic>
      <p:sp>
        <p:nvSpPr>
          <p:cNvPr id="15" name="Rectangle 10">
            <a:extLst>
              <a:ext uri="{FF2B5EF4-FFF2-40B4-BE49-F238E27FC236}">
                <a16:creationId xmlns:a16="http://schemas.microsoft.com/office/drawing/2014/main" id="{5E698B96-C345-4CAB-9657-02BD17A19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937BEF-24FE-4252-A74E-EB797CE57809}"/>
              </a:ext>
            </a:extLst>
          </p:cNvPr>
          <p:cNvSpPr>
            <a:spLocks noGrp="1"/>
          </p:cNvSpPr>
          <p:nvPr>
            <p:ph type="ctrTitle"/>
          </p:nvPr>
        </p:nvSpPr>
        <p:spPr>
          <a:xfrm>
            <a:off x="762000" y="762000"/>
            <a:ext cx="8734612" cy="898506"/>
          </a:xfrm>
        </p:spPr>
        <p:txBody>
          <a:bodyPr>
            <a:normAutofit/>
          </a:bodyPr>
          <a:lstStyle/>
          <a:p>
            <a:pPr algn="l"/>
            <a:r>
              <a:rPr lang="en-GB" sz="4800" dirty="0"/>
              <a:t>Sunday 12</a:t>
            </a:r>
            <a:r>
              <a:rPr lang="en-GB" sz="4800" baseline="30000" dirty="0"/>
              <a:t>th</a:t>
            </a:r>
            <a:r>
              <a:rPr lang="en-GB" sz="4800" dirty="0"/>
              <a:t> July 2020</a:t>
            </a:r>
          </a:p>
        </p:txBody>
      </p:sp>
      <p:sp>
        <p:nvSpPr>
          <p:cNvPr id="3" name="Subtitle 2">
            <a:extLst>
              <a:ext uri="{FF2B5EF4-FFF2-40B4-BE49-F238E27FC236}">
                <a16:creationId xmlns:a16="http://schemas.microsoft.com/office/drawing/2014/main" id="{9B3B2CB6-3742-4BEC-9596-87626FE2B3BF}"/>
              </a:ext>
            </a:extLst>
          </p:cNvPr>
          <p:cNvSpPr>
            <a:spLocks noGrp="1"/>
          </p:cNvSpPr>
          <p:nvPr>
            <p:ph type="subTitle" idx="1"/>
          </p:nvPr>
        </p:nvSpPr>
        <p:spPr>
          <a:xfrm>
            <a:off x="762000" y="1974443"/>
            <a:ext cx="5016111" cy="2154382"/>
          </a:xfrm>
        </p:spPr>
        <p:txBody>
          <a:bodyPr>
            <a:normAutofit fontScale="85000" lnSpcReduction="10000"/>
          </a:bodyPr>
          <a:lstStyle/>
          <a:p>
            <a:pPr algn="l"/>
            <a:r>
              <a:rPr lang="en-GB" sz="4400" b="1" dirty="0">
                <a:solidFill>
                  <a:schemeClr val="tx1"/>
                </a:solidFill>
                <a:latin typeface="Ink Free" panose="03080402000500000000" pitchFamily="66" charset="0"/>
                <a:ea typeface="+mj-ea"/>
                <a:cs typeface="+mj-cs"/>
              </a:rPr>
              <a:t>Keep on going</a:t>
            </a:r>
          </a:p>
          <a:p>
            <a:pPr algn="l"/>
            <a:r>
              <a:rPr lang="en-GB" sz="4400" b="1" dirty="0">
                <a:solidFill>
                  <a:schemeClr val="tx1"/>
                </a:solidFill>
                <a:latin typeface="Ink Free" panose="03080402000500000000" pitchFamily="66" charset="0"/>
                <a:ea typeface="+mj-ea"/>
                <a:cs typeface="+mj-cs"/>
              </a:rPr>
              <a:t>Today: You need a bible</a:t>
            </a:r>
          </a:p>
        </p:txBody>
      </p:sp>
    </p:spTree>
    <p:extLst>
      <p:ext uri="{BB962C8B-B14F-4D97-AF65-F5344CB8AC3E}">
        <p14:creationId xmlns:p14="http://schemas.microsoft.com/office/powerpoint/2010/main" val="93731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4" name="Picture 3">
            <a:extLst>
              <a:ext uri="{FF2B5EF4-FFF2-40B4-BE49-F238E27FC236}">
                <a16:creationId xmlns:a16="http://schemas.microsoft.com/office/drawing/2014/main" id="{BDD38EDA-D18A-4186-AB96-02360B394E8C}"/>
              </a:ext>
            </a:extLst>
          </p:cNvPr>
          <p:cNvPicPr>
            <a:picLocks noChangeAspect="1"/>
          </p:cNvPicPr>
          <p:nvPr/>
        </p:nvPicPr>
        <p:blipFill rotWithShape="1">
          <a:blip r:embed="rId2"/>
          <a:srcRect t="8972" b="1141"/>
          <a:stretch/>
        </p:blipFill>
        <p:spPr>
          <a:xfrm>
            <a:off x="20" y="10"/>
            <a:ext cx="12207220" cy="6857990"/>
          </a:xfrm>
          <a:prstGeom prst="rect">
            <a:avLst/>
          </a:prstGeom>
        </p:spPr>
      </p:pic>
      <p:sp>
        <p:nvSpPr>
          <p:cNvPr id="15" name="Rectangle 10">
            <a:extLst>
              <a:ext uri="{FF2B5EF4-FFF2-40B4-BE49-F238E27FC236}">
                <a16:creationId xmlns:a16="http://schemas.microsoft.com/office/drawing/2014/main" id="{5E698B96-C345-4CAB-9657-02BD17A19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937BEF-24FE-4252-A74E-EB797CE57809}"/>
              </a:ext>
            </a:extLst>
          </p:cNvPr>
          <p:cNvSpPr>
            <a:spLocks noGrp="1"/>
          </p:cNvSpPr>
          <p:nvPr>
            <p:ph type="ctrTitle"/>
          </p:nvPr>
        </p:nvSpPr>
        <p:spPr>
          <a:xfrm>
            <a:off x="762000" y="762000"/>
            <a:ext cx="10092994" cy="898506"/>
          </a:xfrm>
        </p:spPr>
        <p:txBody>
          <a:bodyPr>
            <a:normAutofit fontScale="90000"/>
          </a:bodyPr>
          <a:lstStyle/>
          <a:p>
            <a:pPr algn="l"/>
            <a:r>
              <a:rPr lang="en-GB" sz="4800" dirty="0"/>
              <a:t>Look up &amp; listen to Chariots of Fire music by Vangelis</a:t>
            </a:r>
          </a:p>
        </p:txBody>
      </p:sp>
    </p:spTree>
    <p:extLst>
      <p:ext uri="{BB962C8B-B14F-4D97-AF65-F5344CB8AC3E}">
        <p14:creationId xmlns:p14="http://schemas.microsoft.com/office/powerpoint/2010/main" val="1825204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4" name="Picture 3">
            <a:extLst>
              <a:ext uri="{FF2B5EF4-FFF2-40B4-BE49-F238E27FC236}">
                <a16:creationId xmlns:a16="http://schemas.microsoft.com/office/drawing/2014/main" id="{BDD38EDA-D18A-4186-AB96-02360B394E8C}"/>
              </a:ext>
            </a:extLst>
          </p:cNvPr>
          <p:cNvPicPr>
            <a:picLocks noChangeAspect="1"/>
          </p:cNvPicPr>
          <p:nvPr/>
        </p:nvPicPr>
        <p:blipFill rotWithShape="1">
          <a:blip r:embed="rId2"/>
          <a:srcRect t="8972" b="1141"/>
          <a:stretch/>
        </p:blipFill>
        <p:spPr>
          <a:xfrm>
            <a:off x="20" y="5620"/>
            <a:ext cx="12207220" cy="6857990"/>
          </a:xfrm>
          <a:prstGeom prst="rect">
            <a:avLst/>
          </a:prstGeom>
        </p:spPr>
      </p:pic>
      <p:sp>
        <p:nvSpPr>
          <p:cNvPr id="15" name="Rectangle 10">
            <a:extLst>
              <a:ext uri="{FF2B5EF4-FFF2-40B4-BE49-F238E27FC236}">
                <a16:creationId xmlns:a16="http://schemas.microsoft.com/office/drawing/2014/main" id="{5E698B96-C345-4CAB-9657-02BD17A19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5D49A2DE-22B8-46C2-A16A-13459F60D64E}"/>
              </a:ext>
            </a:extLst>
          </p:cNvPr>
          <p:cNvSpPr txBox="1"/>
          <p:nvPr/>
        </p:nvSpPr>
        <p:spPr>
          <a:xfrm>
            <a:off x="737890" y="874455"/>
            <a:ext cx="4229801" cy="2554545"/>
          </a:xfrm>
          <a:prstGeom prst="rect">
            <a:avLst/>
          </a:prstGeom>
          <a:noFill/>
        </p:spPr>
        <p:txBody>
          <a:bodyPr wrap="square" rtlCol="0">
            <a:spAutoFit/>
          </a:bodyPr>
          <a:lstStyle/>
          <a:p>
            <a:r>
              <a:rPr lang="en-GB" sz="4000" b="1" dirty="0">
                <a:latin typeface="Ink Free" panose="03080402000500000000" pitchFamily="66" charset="0"/>
              </a:rPr>
              <a:t>It was used for a film.  Does anyone know what the film was about?</a:t>
            </a:r>
          </a:p>
        </p:txBody>
      </p:sp>
    </p:spTree>
    <p:extLst>
      <p:ext uri="{BB962C8B-B14F-4D97-AF65-F5344CB8AC3E}">
        <p14:creationId xmlns:p14="http://schemas.microsoft.com/office/powerpoint/2010/main" val="327023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4" name="Picture 3">
            <a:extLst>
              <a:ext uri="{FF2B5EF4-FFF2-40B4-BE49-F238E27FC236}">
                <a16:creationId xmlns:a16="http://schemas.microsoft.com/office/drawing/2014/main" id="{BDD38EDA-D18A-4186-AB96-02360B394E8C}"/>
              </a:ext>
            </a:extLst>
          </p:cNvPr>
          <p:cNvPicPr>
            <a:picLocks noChangeAspect="1"/>
          </p:cNvPicPr>
          <p:nvPr/>
        </p:nvPicPr>
        <p:blipFill rotWithShape="1">
          <a:blip r:embed="rId2"/>
          <a:srcRect t="8972" b="1141"/>
          <a:stretch/>
        </p:blipFill>
        <p:spPr>
          <a:xfrm>
            <a:off x="20" y="10"/>
            <a:ext cx="12207220" cy="6857990"/>
          </a:xfrm>
          <a:prstGeom prst="rect">
            <a:avLst/>
          </a:prstGeom>
        </p:spPr>
      </p:pic>
      <p:sp>
        <p:nvSpPr>
          <p:cNvPr id="15" name="Rectangle 10">
            <a:extLst>
              <a:ext uri="{FF2B5EF4-FFF2-40B4-BE49-F238E27FC236}">
                <a16:creationId xmlns:a16="http://schemas.microsoft.com/office/drawing/2014/main" id="{5E698B96-C345-4CAB-9657-02BD17A19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937BEF-24FE-4252-A74E-EB797CE57809}"/>
              </a:ext>
            </a:extLst>
          </p:cNvPr>
          <p:cNvSpPr>
            <a:spLocks noGrp="1"/>
          </p:cNvSpPr>
          <p:nvPr>
            <p:ph type="ctrTitle"/>
          </p:nvPr>
        </p:nvSpPr>
        <p:spPr>
          <a:xfrm>
            <a:off x="762000" y="762000"/>
            <a:ext cx="8734612" cy="898506"/>
          </a:xfrm>
        </p:spPr>
        <p:txBody>
          <a:bodyPr>
            <a:normAutofit fontScale="90000"/>
          </a:bodyPr>
          <a:lstStyle/>
          <a:p>
            <a:pPr algn="l"/>
            <a:r>
              <a:rPr lang="en-GB" sz="4800" dirty="0"/>
              <a:t>It was about an athlete who was a Christian. It’s a true story.</a:t>
            </a:r>
          </a:p>
        </p:txBody>
      </p:sp>
      <p:sp>
        <p:nvSpPr>
          <p:cNvPr id="3" name="Subtitle 2">
            <a:extLst>
              <a:ext uri="{FF2B5EF4-FFF2-40B4-BE49-F238E27FC236}">
                <a16:creationId xmlns:a16="http://schemas.microsoft.com/office/drawing/2014/main" id="{9B3B2CB6-3742-4BEC-9596-87626FE2B3BF}"/>
              </a:ext>
            </a:extLst>
          </p:cNvPr>
          <p:cNvSpPr>
            <a:spLocks noGrp="1"/>
          </p:cNvSpPr>
          <p:nvPr>
            <p:ph type="subTitle" idx="1"/>
          </p:nvPr>
        </p:nvSpPr>
        <p:spPr>
          <a:xfrm>
            <a:off x="770614" y="1660506"/>
            <a:ext cx="3198529" cy="4740294"/>
          </a:xfrm>
        </p:spPr>
        <p:txBody>
          <a:bodyPr>
            <a:normAutofit/>
          </a:bodyPr>
          <a:lstStyle/>
          <a:p>
            <a:pPr algn="l"/>
            <a:r>
              <a:rPr lang="en-GB" b="1" dirty="0">
                <a:solidFill>
                  <a:schemeClr val="tx1"/>
                </a:solidFill>
                <a:latin typeface="Corbel" panose="020B0503020204020204" pitchFamily="34" charset="0"/>
                <a:ea typeface="+mj-ea"/>
                <a:cs typeface="+mj-cs"/>
              </a:rPr>
              <a:t>His Olympic hope came true but then his race was scheduled for a Sunday and he wouldn’t run on a Sunday as it was the Sabbath – the day of rest and worship to God so he wouldn’t work.</a:t>
            </a:r>
          </a:p>
        </p:txBody>
      </p:sp>
      <p:sp>
        <p:nvSpPr>
          <p:cNvPr id="4" name="TextBox 3">
            <a:extLst>
              <a:ext uri="{FF2B5EF4-FFF2-40B4-BE49-F238E27FC236}">
                <a16:creationId xmlns:a16="http://schemas.microsoft.com/office/drawing/2014/main" id="{FEED0078-4CA0-4A8B-8E22-D7B5840AA907}"/>
              </a:ext>
            </a:extLst>
          </p:cNvPr>
          <p:cNvSpPr txBox="1"/>
          <p:nvPr/>
        </p:nvSpPr>
        <p:spPr>
          <a:xfrm>
            <a:off x="2852791" y="6096000"/>
            <a:ext cx="9763686" cy="584775"/>
          </a:xfrm>
          <a:prstGeom prst="rect">
            <a:avLst/>
          </a:prstGeom>
          <a:noFill/>
        </p:spPr>
        <p:txBody>
          <a:bodyPr wrap="square" rtlCol="0">
            <a:spAutoFit/>
          </a:bodyPr>
          <a:lstStyle/>
          <a:p>
            <a:r>
              <a:rPr lang="en-GB" sz="3200" b="1" i="1" dirty="0">
                <a:latin typeface="Agency FB" panose="020B0503020202020204" pitchFamily="34" charset="0"/>
              </a:rPr>
              <a:t>I won’t spoil what happens in case you want to watch it</a:t>
            </a:r>
          </a:p>
        </p:txBody>
      </p:sp>
    </p:spTree>
    <p:extLst>
      <p:ext uri="{BB962C8B-B14F-4D97-AF65-F5344CB8AC3E}">
        <p14:creationId xmlns:p14="http://schemas.microsoft.com/office/powerpoint/2010/main" val="153355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heckerboard(across)">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4" name="Picture 3">
            <a:extLst>
              <a:ext uri="{FF2B5EF4-FFF2-40B4-BE49-F238E27FC236}">
                <a16:creationId xmlns:a16="http://schemas.microsoft.com/office/drawing/2014/main" id="{BDD38EDA-D18A-4186-AB96-02360B394E8C}"/>
              </a:ext>
            </a:extLst>
          </p:cNvPr>
          <p:cNvPicPr>
            <a:picLocks noChangeAspect="1"/>
          </p:cNvPicPr>
          <p:nvPr/>
        </p:nvPicPr>
        <p:blipFill rotWithShape="1">
          <a:blip r:embed="rId2"/>
          <a:srcRect t="8972" b="1141"/>
          <a:stretch/>
        </p:blipFill>
        <p:spPr>
          <a:xfrm>
            <a:off x="-15223" y="0"/>
            <a:ext cx="12207220" cy="6857990"/>
          </a:xfrm>
          <a:prstGeom prst="rect">
            <a:avLst/>
          </a:prstGeom>
        </p:spPr>
      </p:pic>
      <p:sp>
        <p:nvSpPr>
          <p:cNvPr id="15" name="Rectangle 10">
            <a:extLst>
              <a:ext uri="{FF2B5EF4-FFF2-40B4-BE49-F238E27FC236}">
                <a16:creationId xmlns:a16="http://schemas.microsoft.com/office/drawing/2014/main" id="{5E698B96-C345-4CAB-9657-02BD17A19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937BEF-24FE-4252-A74E-EB797CE57809}"/>
              </a:ext>
            </a:extLst>
          </p:cNvPr>
          <p:cNvSpPr>
            <a:spLocks noGrp="1"/>
          </p:cNvSpPr>
          <p:nvPr>
            <p:ph type="ctrTitle"/>
          </p:nvPr>
        </p:nvSpPr>
        <p:spPr>
          <a:xfrm>
            <a:off x="762000" y="761999"/>
            <a:ext cx="10401534" cy="1397779"/>
          </a:xfrm>
        </p:spPr>
        <p:txBody>
          <a:bodyPr>
            <a:normAutofit fontScale="90000"/>
          </a:bodyPr>
          <a:lstStyle/>
          <a:p>
            <a:pPr algn="l"/>
            <a:r>
              <a:rPr lang="en-GB" sz="4800" b="1" dirty="0">
                <a:solidFill>
                  <a:schemeClr val="tx1"/>
                </a:solidFill>
                <a:latin typeface="Ink Free" panose="03080402000500000000" pitchFamily="66" charset="0"/>
                <a:ea typeface="+mj-ea"/>
                <a:cs typeface="+mj-cs"/>
              </a:rPr>
              <a:t>The Christian life is often referred to in the bible like a race.</a:t>
            </a:r>
            <a:br>
              <a:rPr lang="en-GB" sz="4800" b="1" dirty="0">
                <a:solidFill>
                  <a:schemeClr val="tx1"/>
                </a:solidFill>
                <a:latin typeface="Ink Free" panose="03080402000500000000" pitchFamily="66" charset="0"/>
                <a:ea typeface="+mj-ea"/>
                <a:cs typeface="+mj-cs"/>
              </a:rPr>
            </a:br>
            <a:endParaRPr lang="en-GB" sz="4800" dirty="0"/>
          </a:p>
        </p:txBody>
      </p:sp>
      <p:sp>
        <p:nvSpPr>
          <p:cNvPr id="3" name="Subtitle 2">
            <a:extLst>
              <a:ext uri="{FF2B5EF4-FFF2-40B4-BE49-F238E27FC236}">
                <a16:creationId xmlns:a16="http://schemas.microsoft.com/office/drawing/2014/main" id="{9B3B2CB6-3742-4BEC-9596-87626FE2B3BF}"/>
              </a:ext>
            </a:extLst>
          </p:cNvPr>
          <p:cNvSpPr>
            <a:spLocks noGrp="1"/>
          </p:cNvSpPr>
          <p:nvPr>
            <p:ph type="subTitle" idx="1"/>
          </p:nvPr>
        </p:nvSpPr>
        <p:spPr>
          <a:xfrm>
            <a:off x="7641406" y="1295865"/>
            <a:ext cx="1739977" cy="1524000"/>
          </a:xfrm>
        </p:spPr>
        <p:txBody>
          <a:bodyPr>
            <a:normAutofit/>
          </a:bodyPr>
          <a:lstStyle/>
          <a:p>
            <a:pPr algn="l"/>
            <a:r>
              <a:rPr lang="en-GB" sz="4400" b="1" dirty="0">
                <a:solidFill>
                  <a:schemeClr val="tx1"/>
                </a:solidFill>
                <a:latin typeface="Ink Free" panose="03080402000500000000" pitchFamily="66" charset="0"/>
                <a:ea typeface="+mj-ea"/>
                <a:cs typeface="+mj-cs"/>
              </a:rPr>
              <a:t>Why? </a:t>
            </a:r>
          </a:p>
        </p:txBody>
      </p:sp>
      <p:sp>
        <p:nvSpPr>
          <p:cNvPr id="4" name="Not Equal 3">
            <a:extLst>
              <a:ext uri="{FF2B5EF4-FFF2-40B4-BE49-F238E27FC236}">
                <a16:creationId xmlns:a16="http://schemas.microsoft.com/office/drawing/2014/main" id="{A2D7DEB7-C55E-411F-AC1D-2E6FB261C24D}"/>
              </a:ext>
            </a:extLst>
          </p:cNvPr>
          <p:cNvSpPr/>
          <p:nvPr/>
        </p:nvSpPr>
        <p:spPr>
          <a:xfrm rot="5400000">
            <a:off x="894764" y="1901729"/>
            <a:ext cx="1890508" cy="1671725"/>
          </a:xfrm>
          <a:prstGeom prst="mathNotEqua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a:extLst>
              <a:ext uri="{FF2B5EF4-FFF2-40B4-BE49-F238E27FC236}">
                <a16:creationId xmlns:a16="http://schemas.microsoft.com/office/drawing/2014/main" id="{831C12A5-E8C4-4C7A-9D36-7B6AC34EDF42}"/>
              </a:ext>
            </a:extLst>
          </p:cNvPr>
          <p:cNvSpPr txBox="1"/>
          <p:nvPr/>
        </p:nvSpPr>
        <p:spPr>
          <a:xfrm>
            <a:off x="609835" y="3857682"/>
            <a:ext cx="4629216" cy="2585323"/>
          </a:xfrm>
          <a:prstGeom prst="rect">
            <a:avLst/>
          </a:prstGeom>
          <a:noFill/>
        </p:spPr>
        <p:txBody>
          <a:bodyPr wrap="none" rtlCol="0">
            <a:spAutoFit/>
          </a:bodyPr>
          <a:lstStyle/>
          <a:p>
            <a:r>
              <a:rPr lang="en-GB" sz="2400" b="1" dirty="0"/>
              <a:t>There’s no pause button –</a:t>
            </a:r>
          </a:p>
          <a:p>
            <a:r>
              <a:rPr lang="en-GB" sz="2400" b="1" dirty="0"/>
              <a:t> athletes have to keep focussed:</a:t>
            </a:r>
          </a:p>
          <a:p>
            <a:r>
              <a:rPr lang="en-GB" sz="2400" b="1" dirty="0"/>
              <a:t>On training</a:t>
            </a:r>
          </a:p>
          <a:p>
            <a:r>
              <a:rPr lang="en-GB" sz="2400" b="1" dirty="0"/>
              <a:t>On the race</a:t>
            </a:r>
          </a:p>
          <a:p>
            <a:r>
              <a:rPr lang="en-GB" sz="2400" b="1" dirty="0"/>
              <a:t>On their goal</a:t>
            </a:r>
          </a:p>
          <a:p>
            <a:r>
              <a:rPr lang="en-GB" sz="2400" b="1" dirty="0"/>
              <a:t>On what the trainer says</a:t>
            </a:r>
          </a:p>
          <a:p>
            <a:endParaRPr lang="en-GB" dirty="0"/>
          </a:p>
        </p:txBody>
      </p:sp>
      <p:sp>
        <p:nvSpPr>
          <p:cNvPr id="6" name="Ribbon: Curved and Tilted Up 5">
            <a:extLst>
              <a:ext uri="{FF2B5EF4-FFF2-40B4-BE49-F238E27FC236}">
                <a16:creationId xmlns:a16="http://schemas.microsoft.com/office/drawing/2014/main" id="{798485BF-C071-4E12-827B-8194E1BB27A3}"/>
              </a:ext>
            </a:extLst>
          </p:cNvPr>
          <p:cNvSpPr/>
          <p:nvPr/>
        </p:nvSpPr>
        <p:spPr>
          <a:xfrm>
            <a:off x="4347606" y="2334614"/>
            <a:ext cx="7719107" cy="4234480"/>
          </a:xfrm>
          <a:prstGeom prst="ellipse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That’s like the Christian life.</a:t>
            </a:r>
            <a:r>
              <a:rPr lang="en-GB" dirty="0"/>
              <a:t> Keep focussed on:</a:t>
            </a:r>
          </a:p>
          <a:p>
            <a:pPr algn="ctr"/>
            <a:r>
              <a:rPr lang="en-GB" dirty="0"/>
              <a:t>Training = learning from Bible, praying, learning from other Christians, going to church</a:t>
            </a:r>
          </a:p>
          <a:p>
            <a:pPr algn="ctr"/>
            <a:endParaRPr lang="en-GB" dirty="0"/>
          </a:p>
          <a:p>
            <a:pPr algn="ctr"/>
            <a:r>
              <a:rPr lang="en-GB" dirty="0"/>
              <a:t>Race = it’s about your whole life </a:t>
            </a:r>
          </a:p>
          <a:p>
            <a:pPr algn="ctr"/>
            <a:endParaRPr lang="en-GB" dirty="0"/>
          </a:p>
          <a:p>
            <a:pPr algn="ctr"/>
            <a:r>
              <a:rPr lang="en-GB" dirty="0"/>
              <a:t>Goal =  Heaven</a:t>
            </a:r>
          </a:p>
          <a:p>
            <a:pPr algn="ctr"/>
            <a:endParaRPr lang="en-GB" dirty="0"/>
          </a:p>
          <a:p>
            <a:pPr algn="ctr"/>
            <a:r>
              <a:rPr lang="en-GB" dirty="0"/>
              <a:t>Trainer = The Lord Jesus</a:t>
            </a:r>
          </a:p>
        </p:txBody>
      </p:sp>
    </p:spTree>
    <p:extLst>
      <p:ext uri="{BB962C8B-B14F-4D97-AF65-F5344CB8AC3E}">
        <p14:creationId xmlns:p14="http://schemas.microsoft.com/office/powerpoint/2010/main" val="359951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4" name="Picture 3">
            <a:extLst>
              <a:ext uri="{FF2B5EF4-FFF2-40B4-BE49-F238E27FC236}">
                <a16:creationId xmlns:a16="http://schemas.microsoft.com/office/drawing/2014/main" id="{BDD38EDA-D18A-4186-AB96-02360B394E8C}"/>
              </a:ext>
            </a:extLst>
          </p:cNvPr>
          <p:cNvPicPr>
            <a:picLocks noChangeAspect="1"/>
          </p:cNvPicPr>
          <p:nvPr/>
        </p:nvPicPr>
        <p:blipFill rotWithShape="1">
          <a:blip r:embed="rId2"/>
          <a:srcRect t="8972" b="1141"/>
          <a:stretch/>
        </p:blipFill>
        <p:spPr>
          <a:xfrm>
            <a:off x="0" y="10"/>
            <a:ext cx="12207220" cy="6857990"/>
          </a:xfrm>
          <a:prstGeom prst="rect">
            <a:avLst/>
          </a:prstGeom>
        </p:spPr>
      </p:pic>
      <p:sp>
        <p:nvSpPr>
          <p:cNvPr id="15" name="Rectangle 10">
            <a:extLst>
              <a:ext uri="{FF2B5EF4-FFF2-40B4-BE49-F238E27FC236}">
                <a16:creationId xmlns:a16="http://schemas.microsoft.com/office/drawing/2014/main" id="{5E698B96-C345-4CAB-9657-02BD17A19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937BEF-24FE-4252-A74E-EB797CE57809}"/>
              </a:ext>
            </a:extLst>
          </p:cNvPr>
          <p:cNvSpPr>
            <a:spLocks noGrp="1"/>
          </p:cNvSpPr>
          <p:nvPr>
            <p:ph type="ctrTitle"/>
          </p:nvPr>
        </p:nvSpPr>
        <p:spPr>
          <a:xfrm>
            <a:off x="762000" y="762000"/>
            <a:ext cx="8734612" cy="898506"/>
          </a:xfrm>
        </p:spPr>
        <p:txBody>
          <a:bodyPr>
            <a:normAutofit fontScale="90000"/>
          </a:bodyPr>
          <a:lstStyle/>
          <a:p>
            <a:pPr algn="l"/>
            <a:r>
              <a:rPr lang="en-GB" sz="4800" dirty="0"/>
              <a:t>Let’s see the Bible references to back it up. </a:t>
            </a:r>
          </a:p>
        </p:txBody>
      </p:sp>
      <p:sp>
        <p:nvSpPr>
          <p:cNvPr id="3" name="Subtitle 2">
            <a:extLst>
              <a:ext uri="{FF2B5EF4-FFF2-40B4-BE49-F238E27FC236}">
                <a16:creationId xmlns:a16="http://schemas.microsoft.com/office/drawing/2014/main" id="{9B3B2CB6-3742-4BEC-9596-87626FE2B3BF}"/>
              </a:ext>
            </a:extLst>
          </p:cNvPr>
          <p:cNvSpPr>
            <a:spLocks noGrp="1"/>
          </p:cNvSpPr>
          <p:nvPr>
            <p:ph type="subTitle" idx="1"/>
          </p:nvPr>
        </p:nvSpPr>
        <p:spPr>
          <a:xfrm>
            <a:off x="274881" y="2013710"/>
            <a:ext cx="11550611" cy="1043640"/>
          </a:xfrm>
        </p:spPr>
        <p:txBody>
          <a:bodyPr>
            <a:normAutofit fontScale="85000" lnSpcReduction="10000"/>
          </a:bodyPr>
          <a:lstStyle/>
          <a:p>
            <a:pPr marL="742950" indent="-742950" algn="l">
              <a:buClr>
                <a:schemeClr val="tx1"/>
              </a:buClr>
              <a:buFont typeface="+mj-lt"/>
              <a:buAutoNum type="arabicPeriod"/>
            </a:pPr>
            <a:r>
              <a:rPr lang="en-GB" b="1" dirty="0">
                <a:solidFill>
                  <a:schemeClr val="tx1"/>
                </a:solidFill>
                <a:latin typeface="+mj-lt"/>
                <a:ea typeface="+mj-ea"/>
                <a:cs typeface="+mj-cs"/>
              </a:rPr>
              <a:t>2 Timothy 4 v 7-8:  I have fought the good fight, I have finished the race, I have kept the faith. Now a crown is waiting for me. I will get that crown for being right with God. </a:t>
            </a:r>
          </a:p>
        </p:txBody>
      </p:sp>
      <p:sp>
        <p:nvSpPr>
          <p:cNvPr id="4" name="Star: 6 Points 3">
            <a:extLst>
              <a:ext uri="{FF2B5EF4-FFF2-40B4-BE49-F238E27FC236}">
                <a16:creationId xmlns:a16="http://schemas.microsoft.com/office/drawing/2014/main" id="{651C408E-D57F-43A9-8BFE-8285157726B4}"/>
              </a:ext>
            </a:extLst>
          </p:cNvPr>
          <p:cNvSpPr/>
          <p:nvPr/>
        </p:nvSpPr>
        <p:spPr>
          <a:xfrm>
            <a:off x="5553718" y="-319760"/>
            <a:ext cx="5806159" cy="428029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 Paul says he’s run the race of life – basically lived his life &amp; he’s kept his faith in Jesus.  He will get that reward when he dies: Heaven and the rewards there. We like rewards – we celebrate certificates &amp; trophies. What better reward is in heaven for us!</a:t>
            </a:r>
          </a:p>
        </p:txBody>
      </p:sp>
      <p:sp>
        <p:nvSpPr>
          <p:cNvPr id="5" name="Scroll: Vertical 4">
            <a:extLst>
              <a:ext uri="{FF2B5EF4-FFF2-40B4-BE49-F238E27FC236}">
                <a16:creationId xmlns:a16="http://schemas.microsoft.com/office/drawing/2014/main" id="{9D658719-290B-4DA4-99CC-D0DE600C72C0}"/>
              </a:ext>
            </a:extLst>
          </p:cNvPr>
          <p:cNvSpPr/>
          <p:nvPr/>
        </p:nvSpPr>
        <p:spPr>
          <a:xfrm>
            <a:off x="7693992" y="137898"/>
            <a:ext cx="4070856" cy="4667367"/>
          </a:xfrm>
          <a:prstGeom prst="verticalScroll">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 &amp; 3. Carry on with Jesus, don’t give up.  Don’t let things get in the way of that &amp; if they tempt you away from Jesus then don’t have them in your life. That could be sport, computer games, going out, friends, anything that stops you from spending some time with Jesus. Those things in themselves aren’t wrong but they are a problem if they make you cut Jesus out of your life.</a:t>
            </a:r>
          </a:p>
        </p:txBody>
      </p:sp>
      <p:sp>
        <p:nvSpPr>
          <p:cNvPr id="9" name="TextBox 8">
            <a:extLst>
              <a:ext uri="{FF2B5EF4-FFF2-40B4-BE49-F238E27FC236}">
                <a16:creationId xmlns:a16="http://schemas.microsoft.com/office/drawing/2014/main" id="{A24A6DBA-14DA-4642-B522-BCDECBB2DAA5}"/>
              </a:ext>
            </a:extLst>
          </p:cNvPr>
          <p:cNvSpPr txBox="1"/>
          <p:nvPr/>
        </p:nvSpPr>
        <p:spPr>
          <a:xfrm>
            <a:off x="7347818" y="6350770"/>
            <a:ext cx="4190532" cy="369332"/>
          </a:xfrm>
          <a:prstGeom prst="rect">
            <a:avLst/>
          </a:prstGeom>
          <a:noFill/>
        </p:spPr>
        <p:txBody>
          <a:bodyPr wrap="square" rtlCol="0">
            <a:spAutoFit/>
          </a:bodyPr>
          <a:lstStyle/>
          <a:p>
            <a:r>
              <a:rPr lang="en-GB" dirty="0"/>
              <a:t>International Children’s Bible, NCV</a:t>
            </a:r>
          </a:p>
        </p:txBody>
      </p:sp>
      <p:sp>
        <p:nvSpPr>
          <p:cNvPr id="11" name="TextBox 10">
            <a:extLst>
              <a:ext uri="{FF2B5EF4-FFF2-40B4-BE49-F238E27FC236}">
                <a16:creationId xmlns:a16="http://schemas.microsoft.com/office/drawing/2014/main" id="{65229C1B-F056-4EAD-BE41-35F57F33686D}"/>
              </a:ext>
            </a:extLst>
          </p:cNvPr>
          <p:cNvSpPr txBox="1"/>
          <p:nvPr/>
        </p:nvSpPr>
        <p:spPr>
          <a:xfrm>
            <a:off x="398296" y="4343600"/>
            <a:ext cx="6535435" cy="923330"/>
          </a:xfrm>
          <a:prstGeom prst="rect">
            <a:avLst/>
          </a:prstGeom>
          <a:noFill/>
        </p:spPr>
        <p:txBody>
          <a:bodyPr wrap="square" rtlCol="0">
            <a:spAutoFit/>
          </a:bodyPr>
          <a:lstStyle/>
          <a:p>
            <a:pPr marL="742950" indent="-742950" algn="l">
              <a:buClr>
                <a:schemeClr val="tx1"/>
              </a:buClr>
              <a:buFont typeface="+mj-lt"/>
              <a:buAutoNum type="arabicPeriod" startAt="3"/>
            </a:pPr>
            <a:r>
              <a:rPr lang="en-GB" sz="1800" b="1" dirty="0">
                <a:solidFill>
                  <a:schemeClr val="tx1"/>
                </a:solidFill>
                <a:latin typeface="+mj-lt"/>
                <a:ea typeface="+mj-ea"/>
                <a:cs typeface="+mj-cs"/>
              </a:rPr>
              <a:t>Galatians 5 v 7 : You were running a good race. You were obeying the truth. Who stopped you from following the true way? </a:t>
            </a:r>
          </a:p>
        </p:txBody>
      </p:sp>
      <p:sp>
        <p:nvSpPr>
          <p:cNvPr id="12" name="TextBox 11">
            <a:extLst>
              <a:ext uri="{FF2B5EF4-FFF2-40B4-BE49-F238E27FC236}">
                <a16:creationId xmlns:a16="http://schemas.microsoft.com/office/drawing/2014/main" id="{730716E1-FD9C-4D39-A51B-A2BD9C184F71}"/>
              </a:ext>
            </a:extLst>
          </p:cNvPr>
          <p:cNvSpPr txBox="1"/>
          <p:nvPr/>
        </p:nvSpPr>
        <p:spPr>
          <a:xfrm>
            <a:off x="398296" y="5335812"/>
            <a:ext cx="11303779" cy="1200329"/>
          </a:xfrm>
          <a:prstGeom prst="rect">
            <a:avLst/>
          </a:prstGeom>
          <a:noFill/>
        </p:spPr>
        <p:txBody>
          <a:bodyPr wrap="square" rtlCol="0">
            <a:spAutoFit/>
          </a:bodyPr>
          <a:lstStyle/>
          <a:p>
            <a:pPr marL="742950" indent="-742950" algn="l">
              <a:buClr>
                <a:schemeClr val="tx1"/>
              </a:buClr>
              <a:buFont typeface="+mj-lt"/>
              <a:buAutoNum type="arabicPeriod" startAt="4"/>
            </a:pPr>
            <a:r>
              <a:rPr lang="en-GB" sz="1800" b="1" dirty="0">
                <a:solidFill>
                  <a:schemeClr val="tx1"/>
                </a:solidFill>
                <a:latin typeface="+mj-lt"/>
                <a:ea typeface="+mj-ea"/>
                <a:cs typeface="+mj-cs"/>
              </a:rPr>
              <a:t>1 Corinthians 9 v 24: You know that in a race all the runners run. But only one gets the prize. So run like that. Run to win! All those who compete in the games use strict training.  They do this so that they can win a crown. That crown is an earthly thing that lasts only a  short time. But our crown will continue for ever.</a:t>
            </a:r>
          </a:p>
        </p:txBody>
      </p:sp>
      <p:sp>
        <p:nvSpPr>
          <p:cNvPr id="10" name="TextBox 9">
            <a:extLst>
              <a:ext uri="{FF2B5EF4-FFF2-40B4-BE49-F238E27FC236}">
                <a16:creationId xmlns:a16="http://schemas.microsoft.com/office/drawing/2014/main" id="{FF61C381-BB47-4654-9C3B-C80AAC8C376C}"/>
              </a:ext>
            </a:extLst>
          </p:cNvPr>
          <p:cNvSpPr txBox="1"/>
          <p:nvPr/>
        </p:nvSpPr>
        <p:spPr>
          <a:xfrm>
            <a:off x="398296" y="3142598"/>
            <a:ext cx="7900229" cy="1200329"/>
          </a:xfrm>
          <a:prstGeom prst="rect">
            <a:avLst/>
          </a:prstGeom>
          <a:noFill/>
        </p:spPr>
        <p:txBody>
          <a:bodyPr wrap="square" rtlCol="0">
            <a:spAutoFit/>
          </a:bodyPr>
          <a:lstStyle/>
          <a:p>
            <a:pPr marL="742950" indent="-742950" algn="l">
              <a:buClr>
                <a:schemeClr val="tx1"/>
              </a:buClr>
              <a:buFont typeface="+mj-lt"/>
              <a:buAutoNum type="arabicPeriod" startAt="2"/>
            </a:pPr>
            <a:r>
              <a:rPr lang="en-GB" sz="1800" b="1" dirty="0">
                <a:solidFill>
                  <a:schemeClr val="tx1"/>
                </a:solidFill>
                <a:latin typeface="+mj-lt"/>
                <a:ea typeface="+mj-ea"/>
                <a:cs typeface="+mj-cs"/>
              </a:rPr>
              <a:t>Hebrews 12 v 1 : ….So let us run the race that is before us and never give up. We should remove from our lives anything that would get in the way. And we should remove the sin that so easily catches us. Let us look only to Jesus.</a:t>
            </a:r>
          </a:p>
        </p:txBody>
      </p:sp>
      <p:sp>
        <p:nvSpPr>
          <p:cNvPr id="7" name="Explosion: 14 Points 6">
            <a:extLst>
              <a:ext uri="{FF2B5EF4-FFF2-40B4-BE49-F238E27FC236}">
                <a16:creationId xmlns:a16="http://schemas.microsoft.com/office/drawing/2014/main" id="{87DEFFCB-B5E9-4BBA-BC64-9E8282596E99}"/>
              </a:ext>
            </a:extLst>
          </p:cNvPr>
          <p:cNvSpPr/>
          <p:nvPr/>
        </p:nvSpPr>
        <p:spPr>
          <a:xfrm>
            <a:off x="-920817" y="-319760"/>
            <a:ext cx="11119461" cy="6271775"/>
          </a:xfrm>
          <a:prstGeom prst="irregularSeal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4. In athletics there’s only one winner per race.  Athletes compete to win. Do that with Jesus, go all out for him. Athletes have strict training so put some work into it – read bible, a bit each day, pray regularly, come to church, get involved in Christian things. That’s the way to stay with Jesus &amp; one day you’ll get that crown, that reward. Unlike athletics though, there’s more than one winner - all Christians will get the reward of heaven.</a:t>
            </a:r>
          </a:p>
        </p:txBody>
      </p:sp>
    </p:spTree>
    <p:extLst>
      <p:ext uri="{BB962C8B-B14F-4D97-AF65-F5344CB8AC3E}">
        <p14:creationId xmlns:p14="http://schemas.microsoft.com/office/powerpoint/2010/main" val="229953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arn(inVertical)">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randombar(horizontal)">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Effect transition="in" filter="fade">
                                      <p:cBhvr>
                                        <p:cTn id="4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11" grpId="0"/>
      <p:bldP spid="12" grpId="0"/>
      <p:bldP spid="10"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4" name="Picture 3">
            <a:extLst>
              <a:ext uri="{FF2B5EF4-FFF2-40B4-BE49-F238E27FC236}">
                <a16:creationId xmlns:a16="http://schemas.microsoft.com/office/drawing/2014/main" id="{BDD38EDA-D18A-4186-AB96-02360B394E8C}"/>
              </a:ext>
            </a:extLst>
          </p:cNvPr>
          <p:cNvPicPr>
            <a:picLocks noChangeAspect="1"/>
          </p:cNvPicPr>
          <p:nvPr/>
        </p:nvPicPr>
        <p:blipFill rotWithShape="1">
          <a:blip r:embed="rId2"/>
          <a:srcRect t="8972" b="1141"/>
          <a:stretch/>
        </p:blipFill>
        <p:spPr>
          <a:xfrm>
            <a:off x="20" y="10"/>
            <a:ext cx="12207220" cy="6857990"/>
          </a:xfrm>
          <a:prstGeom prst="rect">
            <a:avLst/>
          </a:prstGeom>
        </p:spPr>
      </p:pic>
      <p:sp>
        <p:nvSpPr>
          <p:cNvPr id="15" name="Rectangle 10">
            <a:extLst>
              <a:ext uri="{FF2B5EF4-FFF2-40B4-BE49-F238E27FC236}">
                <a16:creationId xmlns:a16="http://schemas.microsoft.com/office/drawing/2014/main" id="{5E698B96-C345-4CAB-9657-02BD17A19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937BEF-24FE-4252-A74E-EB797CE57809}"/>
              </a:ext>
            </a:extLst>
          </p:cNvPr>
          <p:cNvSpPr>
            <a:spLocks noGrp="1"/>
          </p:cNvSpPr>
          <p:nvPr>
            <p:ph type="ctrTitle"/>
          </p:nvPr>
        </p:nvSpPr>
        <p:spPr>
          <a:xfrm>
            <a:off x="251619" y="0"/>
            <a:ext cx="11579763" cy="7752765"/>
          </a:xfrm>
        </p:spPr>
        <p:txBody>
          <a:bodyPr>
            <a:noAutofit/>
          </a:bodyPr>
          <a:lstStyle/>
          <a:p>
            <a:pPr algn="l"/>
            <a:br>
              <a:rPr lang="en-GB" sz="4000" dirty="0"/>
            </a:br>
            <a:endParaRPr lang="en-GB" sz="4000" dirty="0"/>
          </a:p>
        </p:txBody>
      </p:sp>
      <p:sp>
        <p:nvSpPr>
          <p:cNvPr id="4" name="TextBox 3">
            <a:extLst>
              <a:ext uri="{FF2B5EF4-FFF2-40B4-BE49-F238E27FC236}">
                <a16:creationId xmlns:a16="http://schemas.microsoft.com/office/drawing/2014/main" id="{433E2285-9A40-435E-AADB-1A0084019FB1}"/>
              </a:ext>
            </a:extLst>
          </p:cNvPr>
          <p:cNvSpPr txBox="1"/>
          <p:nvPr/>
        </p:nvSpPr>
        <p:spPr>
          <a:xfrm>
            <a:off x="589031" y="639519"/>
            <a:ext cx="5346154" cy="5909310"/>
          </a:xfrm>
          <a:prstGeom prst="rect">
            <a:avLst/>
          </a:prstGeom>
          <a:noFill/>
        </p:spPr>
        <p:txBody>
          <a:bodyPr wrap="square" rtlCol="0">
            <a:spAutoFit/>
          </a:bodyPr>
          <a:lstStyle/>
          <a:p>
            <a:r>
              <a:rPr lang="en-GB" b="1" dirty="0"/>
              <a:t>My hope and prayer for you all is that you carry on with Jesus. That you choose to say sorry for your sin (wrong things you do, say and think) and that you accept Jesus as the person in charge of your life &amp; try to follow him. This is becoming a Christian.</a:t>
            </a:r>
          </a:p>
          <a:p>
            <a:endParaRPr lang="en-GB" b="1" dirty="0"/>
          </a:p>
          <a:p>
            <a:r>
              <a:rPr lang="en-GB" b="1" dirty="0"/>
              <a:t>Don’t turn your back on him.  You have great potential, the potential for great futures ahead of you.  A lot of that is to do with the choices you make in life.  Even when things don’t work out as you thought or bad things happen – you still have a choice as to how you deal with those things – is the glass half full or half empty (the negative or the positive attitude)?</a:t>
            </a:r>
          </a:p>
          <a:p>
            <a:endParaRPr lang="en-GB" b="1" dirty="0"/>
          </a:p>
          <a:p>
            <a:r>
              <a:rPr lang="en-GB" b="1" dirty="0"/>
              <a:t>Life will throw so much at you. Believe me, it’s so much easier to live life and be so much happier, less to worry about, when you have Jesus with you. He can guide you the right way in life.</a:t>
            </a:r>
          </a:p>
          <a:p>
            <a:endParaRPr lang="en-GB" dirty="0"/>
          </a:p>
        </p:txBody>
      </p:sp>
    </p:spTree>
    <p:extLst>
      <p:ext uri="{BB962C8B-B14F-4D97-AF65-F5344CB8AC3E}">
        <p14:creationId xmlns:p14="http://schemas.microsoft.com/office/powerpoint/2010/main" val="3281797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4" name="Picture 3">
            <a:extLst>
              <a:ext uri="{FF2B5EF4-FFF2-40B4-BE49-F238E27FC236}">
                <a16:creationId xmlns:a16="http://schemas.microsoft.com/office/drawing/2014/main" id="{BDD38EDA-D18A-4186-AB96-02360B394E8C}"/>
              </a:ext>
            </a:extLst>
          </p:cNvPr>
          <p:cNvPicPr>
            <a:picLocks noChangeAspect="1"/>
          </p:cNvPicPr>
          <p:nvPr/>
        </p:nvPicPr>
        <p:blipFill rotWithShape="1">
          <a:blip r:embed="rId2"/>
          <a:srcRect t="8972" b="1141"/>
          <a:stretch/>
        </p:blipFill>
        <p:spPr>
          <a:xfrm>
            <a:off x="20" y="10"/>
            <a:ext cx="12207220" cy="6857990"/>
          </a:xfrm>
          <a:prstGeom prst="rect">
            <a:avLst/>
          </a:prstGeom>
        </p:spPr>
      </p:pic>
      <p:sp>
        <p:nvSpPr>
          <p:cNvPr id="15" name="Rectangle 10">
            <a:extLst>
              <a:ext uri="{FF2B5EF4-FFF2-40B4-BE49-F238E27FC236}">
                <a16:creationId xmlns:a16="http://schemas.microsoft.com/office/drawing/2014/main" id="{5E698B96-C345-4CAB-9657-02BD17A194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937BEF-24FE-4252-A74E-EB797CE57809}"/>
              </a:ext>
            </a:extLst>
          </p:cNvPr>
          <p:cNvSpPr>
            <a:spLocks noGrp="1"/>
          </p:cNvSpPr>
          <p:nvPr>
            <p:ph type="ctrTitle"/>
          </p:nvPr>
        </p:nvSpPr>
        <p:spPr>
          <a:xfrm>
            <a:off x="251619" y="0"/>
            <a:ext cx="11579763" cy="7752765"/>
          </a:xfrm>
        </p:spPr>
        <p:txBody>
          <a:bodyPr>
            <a:noAutofit/>
          </a:bodyPr>
          <a:lstStyle/>
          <a:p>
            <a:pPr algn="l"/>
            <a:r>
              <a:rPr lang="en-GB" sz="4000" dirty="0"/>
              <a:t>Pray</a:t>
            </a:r>
            <a:br>
              <a:rPr lang="en-GB" sz="4000" dirty="0"/>
            </a:br>
            <a:br>
              <a:rPr lang="en-GB" sz="4000" dirty="0"/>
            </a:br>
            <a:r>
              <a:rPr lang="en-GB" sz="4000" dirty="0"/>
              <a:t>Activity</a:t>
            </a:r>
            <a:br>
              <a:rPr lang="en-GB" sz="4000" dirty="0"/>
            </a:br>
            <a:br>
              <a:rPr lang="en-GB" sz="4000" dirty="0"/>
            </a:br>
            <a:r>
              <a:rPr lang="en-GB" sz="4000" dirty="0"/>
              <a:t>Goodbye &amp; Thank you</a:t>
            </a:r>
            <a:br>
              <a:rPr lang="en-GB" sz="4000" dirty="0"/>
            </a:br>
            <a:br>
              <a:rPr lang="en-GB" sz="4000" dirty="0"/>
            </a:br>
            <a:r>
              <a:rPr lang="en-GB" sz="4000" dirty="0"/>
              <a:t>Future – In Sept, depending on lockdown restrictions, depends where and how we meet. Your parents should get an email communication but Sunday School will still happen!</a:t>
            </a:r>
            <a:br>
              <a:rPr lang="en-GB" sz="4000" dirty="0"/>
            </a:br>
            <a:br>
              <a:rPr lang="en-GB" sz="4000" dirty="0"/>
            </a:br>
            <a:endParaRPr lang="en-GB" sz="4000" dirty="0"/>
          </a:p>
        </p:txBody>
      </p:sp>
      <p:sp>
        <p:nvSpPr>
          <p:cNvPr id="3" name="Smiley Face 2">
            <a:extLst>
              <a:ext uri="{FF2B5EF4-FFF2-40B4-BE49-F238E27FC236}">
                <a16:creationId xmlns:a16="http://schemas.microsoft.com/office/drawing/2014/main" id="{3E2121E3-E6C1-42C8-A128-ED0DB6339602}"/>
              </a:ext>
            </a:extLst>
          </p:cNvPr>
          <p:cNvSpPr/>
          <p:nvPr/>
        </p:nvSpPr>
        <p:spPr>
          <a:xfrm>
            <a:off x="8571799" y="2681492"/>
            <a:ext cx="2030753" cy="1525870"/>
          </a:xfrm>
          <a:prstGeom prst="smileyFac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74965269"/>
      </p:ext>
    </p:extLst>
  </p:cSld>
  <p:clrMapOvr>
    <a:masterClrMapping/>
  </p:clrMapOvr>
</p:sld>
</file>

<file path=ppt/theme/theme1.xml><?xml version="1.0" encoding="utf-8"?>
<a:theme xmlns:a="http://schemas.openxmlformats.org/drawingml/2006/main" name="PebbleVTI">
  <a:themeElements>
    <a:clrScheme name="AnalogousFromDarkSeedLeftStep">
      <a:dk1>
        <a:srgbClr val="000000"/>
      </a:dk1>
      <a:lt1>
        <a:srgbClr val="FFFFFF"/>
      </a:lt1>
      <a:dk2>
        <a:srgbClr val="242B41"/>
      </a:dk2>
      <a:lt2>
        <a:srgbClr val="E2E8E3"/>
      </a:lt2>
      <a:accent1>
        <a:srgbClr val="D040B9"/>
      </a:accent1>
      <a:accent2>
        <a:srgbClr val="9A2EBE"/>
      </a:accent2>
      <a:accent3>
        <a:srgbClr val="6F40D0"/>
      </a:accent3>
      <a:accent4>
        <a:srgbClr val="3F4BC4"/>
      </a:accent4>
      <a:accent5>
        <a:srgbClr val="4088D0"/>
      </a:accent5>
      <a:accent6>
        <a:srgbClr val="2EB3BE"/>
      </a:accent6>
      <a:hlink>
        <a:srgbClr val="4A73C2"/>
      </a:hlink>
      <a:folHlink>
        <a:srgbClr val="7F7F7F"/>
      </a:folHlink>
    </a:clrScheme>
    <a:fontScheme name="Custom 4">
      <a:majorFont>
        <a:latin typeface="Sitka Subheading"/>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docProps/app.xml><?xml version="1.0" encoding="utf-8"?>
<Properties xmlns="http://schemas.openxmlformats.org/officeDocument/2006/extended-properties" xmlns:vt="http://schemas.openxmlformats.org/officeDocument/2006/docPropsVTypes">
  <TotalTime>0</TotalTime>
  <Words>874</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Agency FB</vt:lpstr>
      <vt:lpstr>Arial</vt:lpstr>
      <vt:lpstr>Avenir Next LT Pro</vt:lpstr>
      <vt:lpstr>Avenir Next LT Pro Light</vt:lpstr>
      <vt:lpstr>Corbel</vt:lpstr>
      <vt:lpstr>Ink Free</vt:lpstr>
      <vt:lpstr>Sitka Subheading</vt:lpstr>
      <vt:lpstr>PebbleVTI</vt:lpstr>
      <vt:lpstr>Sunday 12th July 2020</vt:lpstr>
      <vt:lpstr>Look up &amp; listen to Chariots of Fire music by Vangelis</vt:lpstr>
      <vt:lpstr>PowerPoint Presentation</vt:lpstr>
      <vt:lpstr>It was about an athlete who was a Christian. It’s a true story.</vt:lpstr>
      <vt:lpstr>The Christian life is often referred to in the bible like a race. </vt:lpstr>
      <vt:lpstr>Let’s see the Bible references to back it up. </vt:lpstr>
      <vt:lpstr> </vt:lpstr>
      <vt:lpstr>Pray  Activity  Goodbye &amp; Thank you  Future – In Sept, depending on lockdown restrictions, depends where and how we meet. Your parents should get an email communication but Sunday School will still happen!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Sunday 12th July 2020</dc:title>
  <dc:creator>User</dc:creator>
  <cp:lastModifiedBy>User</cp:lastModifiedBy>
  <cp:revision>25</cp:revision>
  <dcterms:created xsi:type="dcterms:W3CDTF">2020-07-05T22:16:10Z</dcterms:created>
  <dcterms:modified xsi:type="dcterms:W3CDTF">2020-07-06T12:25:16Z</dcterms:modified>
</cp:coreProperties>
</file>